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6"/>
  </p:notesMasterIdLst>
  <p:sldIdLst>
    <p:sldId id="260" r:id="rId2"/>
    <p:sldId id="527" r:id="rId3"/>
    <p:sldId id="526" r:id="rId4"/>
    <p:sldId id="257" r:id="rId5"/>
    <p:sldId id="514" r:id="rId6"/>
    <p:sldId id="658" r:id="rId7"/>
    <p:sldId id="529" r:id="rId8"/>
    <p:sldId id="577" r:id="rId9"/>
    <p:sldId id="662" r:id="rId10"/>
    <p:sldId id="663" r:id="rId11"/>
    <p:sldId id="664" r:id="rId12"/>
    <p:sldId id="538" r:id="rId13"/>
    <p:sldId id="524" r:id="rId14"/>
    <p:sldId id="261" r:id="rId15"/>
    <p:sldId id="262" r:id="rId16"/>
    <p:sldId id="637" r:id="rId17"/>
    <p:sldId id="313" r:id="rId18"/>
    <p:sldId id="636" r:id="rId19"/>
    <p:sldId id="542" r:id="rId20"/>
    <p:sldId id="264" r:id="rId21"/>
    <p:sldId id="265" r:id="rId22"/>
    <p:sldId id="266" r:id="rId23"/>
    <p:sldId id="267" r:id="rId24"/>
    <p:sldId id="269" r:id="rId25"/>
    <p:sldId id="270" r:id="rId26"/>
    <p:sldId id="271" r:id="rId27"/>
    <p:sldId id="272" r:id="rId28"/>
    <p:sldId id="273" r:id="rId29"/>
    <p:sldId id="274" r:id="rId30"/>
    <p:sldId id="275" r:id="rId31"/>
    <p:sldId id="276" r:id="rId32"/>
    <p:sldId id="277" r:id="rId33"/>
    <p:sldId id="278" r:id="rId34"/>
    <p:sldId id="545" r:id="rId35"/>
    <p:sldId id="546" r:id="rId36"/>
    <p:sldId id="517" r:id="rId37"/>
    <p:sldId id="518" r:id="rId38"/>
    <p:sldId id="519" r:id="rId39"/>
    <p:sldId id="520" r:id="rId40"/>
    <p:sldId id="280" r:id="rId41"/>
    <p:sldId id="281" r:id="rId42"/>
    <p:sldId id="282" r:id="rId43"/>
    <p:sldId id="558" r:id="rId44"/>
    <p:sldId id="284" r:id="rId45"/>
    <p:sldId id="559" r:id="rId46"/>
    <p:sldId id="564" r:id="rId47"/>
    <p:sldId id="283" r:id="rId48"/>
    <p:sldId id="286" r:id="rId49"/>
    <p:sldId id="581" r:id="rId50"/>
    <p:sldId id="287" r:id="rId51"/>
    <p:sldId id="582" r:id="rId52"/>
    <p:sldId id="583" r:id="rId53"/>
    <p:sldId id="584" r:id="rId54"/>
    <p:sldId id="585" r:id="rId55"/>
    <p:sldId id="586" r:id="rId56"/>
    <p:sldId id="587" r:id="rId57"/>
    <p:sldId id="588" r:id="rId58"/>
    <p:sldId id="647" r:id="rId59"/>
    <p:sldId id="638" r:id="rId60"/>
    <p:sldId id="639" r:id="rId61"/>
    <p:sldId id="289" r:id="rId62"/>
    <p:sldId id="295" r:id="rId63"/>
    <p:sldId id="288" r:id="rId64"/>
    <p:sldId id="640" r:id="rId65"/>
    <p:sldId id="296" r:id="rId66"/>
    <p:sldId id="648" r:id="rId67"/>
    <p:sldId id="642" r:id="rId68"/>
    <p:sldId id="297" r:id="rId69"/>
    <p:sldId id="298" r:id="rId70"/>
    <p:sldId id="299" r:id="rId71"/>
    <p:sldId id="300" r:id="rId72"/>
    <p:sldId id="301" r:id="rId73"/>
    <p:sldId id="302" r:id="rId74"/>
    <p:sldId id="544" r:id="rId75"/>
    <p:sldId id="318" r:id="rId76"/>
    <p:sldId id="316" r:id="rId77"/>
    <p:sldId id="317" r:id="rId78"/>
    <p:sldId id="303" r:id="rId79"/>
    <p:sldId id="304" r:id="rId80"/>
    <p:sldId id="305" r:id="rId81"/>
    <p:sldId id="306" r:id="rId82"/>
    <p:sldId id="307" r:id="rId83"/>
    <p:sldId id="308" r:id="rId84"/>
    <p:sldId id="309" r:id="rId85"/>
    <p:sldId id="310" r:id="rId86"/>
    <p:sldId id="311" r:id="rId87"/>
    <p:sldId id="312" r:id="rId88"/>
    <p:sldId id="315" r:id="rId89"/>
    <p:sldId id="560" r:id="rId90"/>
    <p:sldId id="649" r:id="rId91"/>
    <p:sldId id="590" r:id="rId92"/>
    <p:sldId id="589" r:id="rId93"/>
    <p:sldId id="591" r:id="rId94"/>
    <p:sldId id="593" r:id="rId95"/>
    <p:sldId id="595" r:id="rId96"/>
    <p:sldId id="594" r:id="rId97"/>
    <p:sldId id="643" r:id="rId98"/>
    <p:sldId id="596" r:id="rId99"/>
    <p:sldId id="597" r:id="rId100"/>
    <p:sldId id="598" r:id="rId101"/>
    <p:sldId id="600" r:id="rId102"/>
    <p:sldId id="599" r:id="rId103"/>
    <p:sldId id="601" r:id="rId104"/>
    <p:sldId id="602" r:id="rId105"/>
    <p:sldId id="603" r:id="rId106"/>
    <p:sldId id="604" r:id="rId107"/>
    <p:sldId id="466" r:id="rId108"/>
    <p:sldId id="462" r:id="rId109"/>
    <p:sldId id="465" r:id="rId110"/>
    <p:sldId id="320" r:id="rId111"/>
    <p:sldId id="605" r:id="rId112"/>
    <p:sldId id="606" r:id="rId113"/>
    <p:sldId id="607" r:id="rId114"/>
    <p:sldId id="609" r:id="rId115"/>
    <p:sldId id="610" r:id="rId116"/>
    <p:sldId id="611" r:id="rId117"/>
    <p:sldId id="612" r:id="rId118"/>
    <p:sldId id="613" r:id="rId119"/>
    <p:sldId id="614" r:id="rId120"/>
    <p:sldId id="615" r:id="rId121"/>
    <p:sldId id="616" r:id="rId122"/>
    <p:sldId id="617" r:id="rId123"/>
    <p:sldId id="618" r:id="rId124"/>
    <p:sldId id="619" r:id="rId125"/>
    <p:sldId id="620" r:id="rId126"/>
    <p:sldId id="621" r:id="rId127"/>
    <p:sldId id="622" r:id="rId128"/>
    <p:sldId id="623" r:id="rId129"/>
    <p:sldId id="624" r:id="rId130"/>
    <p:sldId id="625" r:id="rId131"/>
    <p:sldId id="626" r:id="rId132"/>
    <p:sldId id="627" r:id="rId133"/>
    <p:sldId id="650" r:id="rId134"/>
    <p:sldId id="645" r:id="rId135"/>
    <p:sldId id="536" r:id="rId136"/>
    <p:sldId id="551" r:id="rId137"/>
    <p:sldId id="553" r:id="rId138"/>
    <p:sldId id="554" r:id="rId139"/>
    <p:sldId id="644" r:id="rId140"/>
    <p:sldId id="555" r:id="rId141"/>
    <p:sldId id="556" r:id="rId142"/>
    <p:sldId id="557" r:id="rId143"/>
    <p:sldId id="562" r:id="rId144"/>
    <p:sldId id="651" r:id="rId145"/>
    <p:sldId id="646" r:id="rId146"/>
    <p:sldId id="314" r:id="rId147"/>
    <p:sldId id="319" r:id="rId148"/>
    <p:sldId id="321" r:id="rId149"/>
    <p:sldId id="322" r:id="rId150"/>
    <p:sldId id="324" r:id="rId151"/>
    <p:sldId id="329" r:id="rId152"/>
    <p:sldId id="330" r:id="rId153"/>
    <p:sldId id="576" r:id="rId154"/>
    <p:sldId id="331" r:id="rId155"/>
    <p:sldId id="332" r:id="rId156"/>
    <p:sldId id="333" r:id="rId157"/>
    <p:sldId id="334" r:id="rId158"/>
    <p:sldId id="335" r:id="rId159"/>
    <p:sldId id="336" r:id="rId160"/>
    <p:sldId id="337" r:id="rId161"/>
    <p:sldId id="338" r:id="rId162"/>
    <p:sldId id="339" r:id="rId163"/>
    <p:sldId id="340" r:id="rId164"/>
    <p:sldId id="653" r:id="rId165"/>
    <p:sldId id="345" r:id="rId166"/>
    <p:sldId id="654" r:id="rId167"/>
    <p:sldId id="655" r:id="rId168"/>
    <p:sldId id="656" r:id="rId169"/>
    <p:sldId id="657" r:id="rId170"/>
    <p:sldId id="341" r:id="rId171"/>
    <p:sldId id="652" r:id="rId172"/>
    <p:sldId id="659" r:id="rId173"/>
    <p:sldId id="563" r:id="rId174"/>
    <p:sldId id="661" r:id="rId17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roki NISHINO" initials="HN" lastIdx="1" clrIdx="0">
    <p:extLst>
      <p:ext uri="{19B8F6BF-5375-455C-9EA6-DF929625EA0E}">
        <p15:presenceInfo xmlns:p15="http://schemas.microsoft.com/office/powerpoint/2012/main" userId="cb6f8c1e617e15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0"/>
    <p:restoredTop sz="93448"/>
  </p:normalViewPr>
  <p:slideViewPr>
    <p:cSldViewPr snapToGrid="0" snapToObjects="1">
      <p:cViewPr varScale="1">
        <p:scale>
          <a:sx n="92" d="100"/>
          <a:sy n="92" d="100"/>
        </p:scale>
        <p:origin x="8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commentAuthors" Target="commentAuthor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0B86A-0DB8-2C4F-A8D6-776093F4D744}" type="datetimeFigureOut">
              <a:rPr kumimoji="1" lang="ja-JP" altLang="en-US" smtClean="0"/>
              <a:t>2020/8/6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86B5B-AE61-D048-B45D-1FEA87E5D4C5}" type="slidenum">
              <a:rPr kumimoji="1" lang="ja-JP" altLang="en-US" smtClean="0"/>
              <a:t>‹#›</a:t>
            </a:fld>
            <a:endParaRPr kumimoji="1" lang="ja-JP" altLang="en-US"/>
          </a:p>
        </p:txBody>
      </p:sp>
    </p:spTree>
    <p:extLst>
      <p:ext uri="{BB962C8B-B14F-4D97-AF65-F5344CB8AC3E}">
        <p14:creationId xmlns:p14="http://schemas.microsoft.com/office/powerpoint/2010/main" val="35692147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CN" altLang="en-US" dirty="0"/>
          </a:p>
        </p:txBody>
      </p:sp>
      <p:sp>
        <p:nvSpPr>
          <p:cNvPr id="4" name="スライド番号プレースホルダー 3"/>
          <p:cNvSpPr>
            <a:spLocks noGrp="1"/>
          </p:cNvSpPr>
          <p:nvPr>
            <p:ph type="sldNum" sz="quarter" idx="5"/>
          </p:nvPr>
        </p:nvSpPr>
        <p:spPr/>
        <p:txBody>
          <a:bodyPr/>
          <a:lstStyle/>
          <a:p>
            <a:fld id="{9BB86B5B-AE61-D048-B45D-1FEA87E5D4C5}" type="slidenum">
              <a:rPr kumimoji="1" lang="ja-JP" altLang="en-US" smtClean="0"/>
              <a:t>7</a:t>
            </a:fld>
            <a:endParaRPr kumimoji="1" lang="ja-JP" altLang="en-US"/>
          </a:p>
        </p:txBody>
      </p:sp>
    </p:spTree>
    <p:extLst>
      <p:ext uri="{BB962C8B-B14F-4D97-AF65-F5344CB8AC3E}">
        <p14:creationId xmlns:p14="http://schemas.microsoft.com/office/powerpoint/2010/main" val="1169438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CN" altLang="en-US" dirty="0"/>
          </a:p>
        </p:txBody>
      </p:sp>
      <p:sp>
        <p:nvSpPr>
          <p:cNvPr id="4" name="スライド番号プレースホルダー 3"/>
          <p:cNvSpPr>
            <a:spLocks noGrp="1"/>
          </p:cNvSpPr>
          <p:nvPr>
            <p:ph type="sldNum" sz="quarter" idx="5"/>
          </p:nvPr>
        </p:nvSpPr>
        <p:spPr/>
        <p:txBody>
          <a:bodyPr/>
          <a:lstStyle/>
          <a:p>
            <a:fld id="{9BB86B5B-AE61-D048-B45D-1FEA87E5D4C5}" type="slidenum">
              <a:rPr kumimoji="1" lang="ja-JP" altLang="en-US" smtClean="0"/>
              <a:t>8</a:t>
            </a:fld>
            <a:endParaRPr kumimoji="1" lang="ja-JP" altLang="en-US"/>
          </a:p>
        </p:txBody>
      </p:sp>
    </p:spTree>
    <p:extLst>
      <p:ext uri="{BB962C8B-B14F-4D97-AF65-F5344CB8AC3E}">
        <p14:creationId xmlns:p14="http://schemas.microsoft.com/office/powerpoint/2010/main" val="238188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73</a:t>
            </a:fld>
            <a:endParaRPr kumimoji="1" lang="ja-JP" altLang="en-US"/>
          </a:p>
        </p:txBody>
      </p:sp>
    </p:spTree>
    <p:extLst>
      <p:ext uri="{BB962C8B-B14F-4D97-AF65-F5344CB8AC3E}">
        <p14:creationId xmlns:p14="http://schemas.microsoft.com/office/powerpoint/2010/main" val="1568895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74</a:t>
            </a:fld>
            <a:endParaRPr kumimoji="1" lang="ja-JP" altLang="en-US"/>
          </a:p>
        </p:txBody>
      </p:sp>
    </p:spTree>
    <p:extLst>
      <p:ext uri="{BB962C8B-B14F-4D97-AF65-F5344CB8AC3E}">
        <p14:creationId xmlns:p14="http://schemas.microsoft.com/office/powerpoint/2010/main" val="2367974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6520381-B082-B343-9102-A8B339D9B4F2}" type="slidenum">
              <a:rPr kumimoji="1" lang="ja-JP" altLang="en-US" smtClean="0"/>
              <a:t>78</a:t>
            </a:fld>
            <a:endParaRPr kumimoji="1" lang="ja-JP" altLang="en-US"/>
          </a:p>
        </p:txBody>
      </p:sp>
    </p:spTree>
    <p:extLst>
      <p:ext uri="{BB962C8B-B14F-4D97-AF65-F5344CB8AC3E}">
        <p14:creationId xmlns:p14="http://schemas.microsoft.com/office/powerpoint/2010/main" val="3020242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6520381-B082-B343-9102-A8B339D9B4F2}" type="slidenum">
              <a:rPr kumimoji="1" lang="ja-JP" altLang="en-US" smtClean="0"/>
              <a:t>79</a:t>
            </a:fld>
            <a:endParaRPr kumimoji="1" lang="ja-JP" altLang="en-US"/>
          </a:p>
        </p:txBody>
      </p:sp>
    </p:spTree>
    <p:extLst>
      <p:ext uri="{BB962C8B-B14F-4D97-AF65-F5344CB8AC3E}">
        <p14:creationId xmlns:p14="http://schemas.microsoft.com/office/powerpoint/2010/main" val="239400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8CC897-3E73-DB45-891B-4C178E23C301}"/>
              </a:ext>
            </a:extLst>
          </p:cNvPr>
          <p:cNvSpPr>
            <a:spLocks noGrp="1"/>
          </p:cNvSpPr>
          <p:nvPr>
            <p:ph type="ctrTitle"/>
          </p:nvPr>
        </p:nvSpPr>
        <p:spPr>
          <a:xfrm>
            <a:off x="1524000" y="1122363"/>
            <a:ext cx="9144000" cy="2387600"/>
          </a:xfrm>
        </p:spPr>
        <p:txBody>
          <a:bodyPr anchor="b"/>
          <a:lstStyle>
            <a:lvl1pPr algn="ctr">
              <a:defRPr sz="6000">
                <a:latin typeface="Courier New" panose="02070309020205020404" pitchFamily="49" charset="0"/>
                <a:cs typeface="Courier New" panose="02070309020205020404" pitchFamily="49" charset="0"/>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E2F2331-756B-4D48-BB13-E7ED1FC6862C}"/>
              </a:ext>
            </a:extLst>
          </p:cNvPr>
          <p:cNvSpPr>
            <a:spLocks noGrp="1"/>
          </p:cNvSpPr>
          <p:nvPr>
            <p:ph type="subTitle" idx="1"/>
          </p:nvPr>
        </p:nvSpPr>
        <p:spPr>
          <a:xfrm>
            <a:off x="1524000" y="3602038"/>
            <a:ext cx="9144000" cy="1655762"/>
          </a:xfrm>
        </p:spPr>
        <p:txBody>
          <a:bodyPr/>
          <a:lstStyle>
            <a:lvl1pPr marL="0" indent="0" algn="ctr">
              <a:buNone/>
              <a:defRPr sz="2400">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9AC4D28-AF81-A647-A0BD-365925EE16D6}"/>
              </a:ext>
            </a:extLst>
          </p:cNvPr>
          <p:cNvSpPr>
            <a:spLocks noGrp="1"/>
          </p:cNvSpPr>
          <p:nvPr>
            <p:ph type="dt" sz="half" idx="10"/>
          </p:nvPr>
        </p:nvSpPr>
        <p:spPr/>
        <p:txBody>
          <a:bodyPr/>
          <a:lstStyle/>
          <a:p>
            <a:fld id="{D35AA24F-6F97-874E-97E9-B7A350318C85}"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77295369-02BF-EE4A-AE4D-DE1F57D86B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BC26A43-280B-0149-9CB4-DABC5C9915D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12947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E12856-CF8C-924A-BF15-5CA4A618409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AF503B-4B24-6A42-9310-A984A51415D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117B81-2F77-FE42-8A9D-22342C2EAA42}"/>
              </a:ext>
            </a:extLst>
          </p:cNvPr>
          <p:cNvSpPr>
            <a:spLocks noGrp="1"/>
          </p:cNvSpPr>
          <p:nvPr>
            <p:ph type="dt" sz="half" idx="10"/>
          </p:nvPr>
        </p:nvSpPr>
        <p:spPr/>
        <p:txBody>
          <a:bodyPr/>
          <a:lstStyle/>
          <a:p>
            <a:fld id="{2750F92C-CBC0-1D4F-8921-A540B49EEFEC}"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46AE8A8D-4D60-0D48-B4E4-D7EA443F7B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1FDBA-DF88-434C-A394-FE1776D273F5}"/>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142356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4E63F7E-2D13-5844-A36C-619E5056FA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2351690-6ECA-454B-B103-9EF7E078CD1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F20F85-D9F3-304A-A4A5-A7FE05405A8D}"/>
              </a:ext>
            </a:extLst>
          </p:cNvPr>
          <p:cNvSpPr>
            <a:spLocks noGrp="1"/>
          </p:cNvSpPr>
          <p:nvPr>
            <p:ph type="dt" sz="half" idx="10"/>
          </p:nvPr>
        </p:nvSpPr>
        <p:spPr/>
        <p:txBody>
          <a:bodyPr/>
          <a:lstStyle/>
          <a:p>
            <a:fld id="{943AF8BA-E04E-B14E-8EF2-9A79358EE239}"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3D514756-FD35-C548-A335-0A6E5CCCE2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BC5C4B-AF06-AD47-9BC1-F9C16ADF534F}"/>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04741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F586F-93F3-EC48-93F7-7B6BF6213B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E7E5330-B3C6-9840-9606-7343DCB94E5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411DE9-4B1D-9C48-97A1-F7795C5F743A}"/>
              </a:ext>
            </a:extLst>
          </p:cNvPr>
          <p:cNvSpPr>
            <a:spLocks noGrp="1"/>
          </p:cNvSpPr>
          <p:nvPr>
            <p:ph type="dt" sz="half" idx="10"/>
          </p:nvPr>
        </p:nvSpPr>
        <p:spPr/>
        <p:txBody>
          <a:bodyPr/>
          <a:lstStyle/>
          <a:p>
            <a:fld id="{05C0298F-43CD-1849-AC8C-C3EA6928D739}"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5F056E1B-C904-2145-BB9B-101193CE7F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ADAF2FE-3A40-2240-870D-0B63BE66F2D4}"/>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859667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B72E2-BCD0-604A-A978-8AE2722C15E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638BB8D-C672-0D45-B588-12CF5B0FE8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8E070F2-25CB-C640-9AC5-EDE8AFC6B4E9}"/>
              </a:ext>
            </a:extLst>
          </p:cNvPr>
          <p:cNvSpPr>
            <a:spLocks noGrp="1"/>
          </p:cNvSpPr>
          <p:nvPr>
            <p:ph type="dt" sz="half" idx="10"/>
          </p:nvPr>
        </p:nvSpPr>
        <p:spPr/>
        <p:txBody>
          <a:bodyPr/>
          <a:lstStyle/>
          <a:p>
            <a:fld id="{4300D200-84B6-574A-903F-457773D7E808}"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D57BC825-D6F7-3549-8863-08C696B261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04EAB4-C243-4B4A-B93B-602DC1EAD2E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083106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359C43-6C98-404F-9D56-0A952A2868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31E723-245B-6D49-91C7-285D4CF7C9E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コンテンツ プレースホルダー 3">
            <a:extLst>
              <a:ext uri="{FF2B5EF4-FFF2-40B4-BE49-F238E27FC236}">
                <a16:creationId xmlns:a16="http://schemas.microsoft.com/office/drawing/2014/main" id="{8279AD0A-3859-6F40-9CB0-C6D05CF8F575}"/>
              </a:ext>
            </a:extLst>
          </p:cNvPr>
          <p:cNvSpPr>
            <a:spLocks noGrp="1"/>
          </p:cNvSpPr>
          <p:nvPr>
            <p:ph sz="half" idx="2"/>
          </p:nvPr>
        </p:nvSpPr>
        <p:spPr>
          <a:xfrm>
            <a:off x="6172200" y="1825625"/>
            <a:ext cx="5181600" cy="4351338"/>
          </a:xfrm>
        </p:spPr>
        <p:txBody>
          <a:bodyPr/>
          <a:lstStyle>
            <a:lvl1pPr>
              <a:defRPr>
                <a:latin typeface="Courier New" panose="02070309020205020404" pitchFamily="49" charset="0"/>
                <a:cs typeface="Courier New" panose="02070309020205020404" pitchFamily="49" charset="0"/>
              </a:defRPr>
            </a:lvl1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5" name="日付プレースホルダー 4">
            <a:extLst>
              <a:ext uri="{FF2B5EF4-FFF2-40B4-BE49-F238E27FC236}">
                <a16:creationId xmlns:a16="http://schemas.microsoft.com/office/drawing/2014/main" id="{E7B156D5-4857-6741-9299-52B3C0F14351}"/>
              </a:ext>
            </a:extLst>
          </p:cNvPr>
          <p:cNvSpPr>
            <a:spLocks noGrp="1"/>
          </p:cNvSpPr>
          <p:nvPr>
            <p:ph type="dt" sz="half" idx="10"/>
          </p:nvPr>
        </p:nvSpPr>
        <p:spPr/>
        <p:txBody>
          <a:bodyPr/>
          <a:lstStyle/>
          <a:p>
            <a:fld id="{C7BC7DAA-24BE-D444-944E-B1B620560376}" type="datetime1">
              <a:rPr kumimoji="1" lang="ja-JP" altLang="en-US" smtClean="0"/>
              <a:t>2020/8/6</a:t>
            </a:fld>
            <a:endParaRPr kumimoji="1" lang="ja-JP" altLang="en-US"/>
          </a:p>
        </p:txBody>
      </p:sp>
      <p:sp>
        <p:nvSpPr>
          <p:cNvPr id="6" name="フッター プレースホルダー 5">
            <a:extLst>
              <a:ext uri="{FF2B5EF4-FFF2-40B4-BE49-F238E27FC236}">
                <a16:creationId xmlns:a16="http://schemas.microsoft.com/office/drawing/2014/main" id="{0A2BC655-2ACE-BB4C-AC67-1C983F7D697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00CF52D-CFAA-A747-91D4-0247A5D84616}"/>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7548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55BEF-0FFB-2E40-B848-24A974CB7CC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F48386-6408-4E46-96FC-C4F2CE881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09EBF28-F631-F44B-9382-EC53B18F4F5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28A7403-8EAE-7C44-A4B2-8668EEA94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ADF5E1F-A941-B942-8EAA-0A23069BA34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694A912-AAC4-D744-98A5-952E50AA5BC4}"/>
              </a:ext>
            </a:extLst>
          </p:cNvPr>
          <p:cNvSpPr>
            <a:spLocks noGrp="1"/>
          </p:cNvSpPr>
          <p:nvPr>
            <p:ph type="dt" sz="half" idx="10"/>
          </p:nvPr>
        </p:nvSpPr>
        <p:spPr/>
        <p:txBody>
          <a:bodyPr/>
          <a:lstStyle/>
          <a:p>
            <a:fld id="{0E9BAFA3-9B8E-2346-97DE-F26F227F9F0D}" type="datetime1">
              <a:rPr kumimoji="1" lang="ja-JP" altLang="en-US" smtClean="0"/>
              <a:t>2020/8/6</a:t>
            </a:fld>
            <a:endParaRPr kumimoji="1" lang="ja-JP" altLang="en-US"/>
          </a:p>
        </p:txBody>
      </p:sp>
      <p:sp>
        <p:nvSpPr>
          <p:cNvPr id="8" name="フッター プレースホルダー 7">
            <a:extLst>
              <a:ext uri="{FF2B5EF4-FFF2-40B4-BE49-F238E27FC236}">
                <a16:creationId xmlns:a16="http://schemas.microsoft.com/office/drawing/2014/main" id="{54DE7F30-BFC3-A447-81C5-F58169DAD2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D6FF527-A42B-654A-BA1C-CE52150F5D47}"/>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432139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E530C-E82B-834B-9B4F-76CD26FD178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6272228-CF15-324F-8B3E-101664035AFE}"/>
              </a:ext>
            </a:extLst>
          </p:cNvPr>
          <p:cNvSpPr>
            <a:spLocks noGrp="1"/>
          </p:cNvSpPr>
          <p:nvPr>
            <p:ph type="dt" sz="half" idx="10"/>
          </p:nvPr>
        </p:nvSpPr>
        <p:spPr/>
        <p:txBody>
          <a:bodyPr/>
          <a:lstStyle/>
          <a:p>
            <a:fld id="{D02BAC86-5247-F142-8798-79C1BDDF6165}" type="datetime1">
              <a:rPr kumimoji="1" lang="ja-JP" altLang="en-US" smtClean="0"/>
              <a:t>2020/8/6</a:t>
            </a:fld>
            <a:endParaRPr kumimoji="1" lang="ja-JP" altLang="en-US"/>
          </a:p>
        </p:txBody>
      </p:sp>
      <p:sp>
        <p:nvSpPr>
          <p:cNvPr id="4" name="フッター プレースホルダー 3">
            <a:extLst>
              <a:ext uri="{FF2B5EF4-FFF2-40B4-BE49-F238E27FC236}">
                <a16:creationId xmlns:a16="http://schemas.microsoft.com/office/drawing/2014/main" id="{B4212D85-727D-0045-9CD4-8322A430C4C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FE326F5-6917-8345-A80C-F583E9E48D5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79273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9B20756-4FD0-7745-BCA2-03D5D06BEEFC}"/>
              </a:ext>
            </a:extLst>
          </p:cNvPr>
          <p:cNvSpPr>
            <a:spLocks noGrp="1"/>
          </p:cNvSpPr>
          <p:nvPr>
            <p:ph type="dt" sz="half" idx="10"/>
          </p:nvPr>
        </p:nvSpPr>
        <p:spPr/>
        <p:txBody>
          <a:bodyPr/>
          <a:lstStyle/>
          <a:p>
            <a:fld id="{481280A6-92AA-104D-AB90-78F2E37DBB6D}" type="datetime1">
              <a:rPr kumimoji="1" lang="ja-JP" altLang="en-US" smtClean="0"/>
              <a:t>2020/8/6</a:t>
            </a:fld>
            <a:endParaRPr kumimoji="1" lang="ja-JP" altLang="en-US"/>
          </a:p>
        </p:txBody>
      </p:sp>
      <p:sp>
        <p:nvSpPr>
          <p:cNvPr id="3" name="フッター プレースホルダー 2">
            <a:extLst>
              <a:ext uri="{FF2B5EF4-FFF2-40B4-BE49-F238E27FC236}">
                <a16:creationId xmlns:a16="http://schemas.microsoft.com/office/drawing/2014/main" id="{93924BDD-E663-4949-A439-AE0C69BF0B4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7AE0A2-833B-B845-BC50-400EA745C2D8}"/>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369564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C514B-840D-5B44-87BB-4E0B4FC8AC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768C06-EC97-0A49-8493-C250A4CB20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756F02C-4C6C-F842-9B13-6961F130B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8FDD2B-CF60-1941-BDC7-E639D4CDDDCA}"/>
              </a:ext>
            </a:extLst>
          </p:cNvPr>
          <p:cNvSpPr>
            <a:spLocks noGrp="1"/>
          </p:cNvSpPr>
          <p:nvPr>
            <p:ph type="dt" sz="half" idx="10"/>
          </p:nvPr>
        </p:nvSpPr>
        <p:spPr/>
        <p:txBody>
          <a:bodyPr/>
          <a:lstStyle/>
          <a:p>
            <a:fld id="{68B11EC7-B6AB-B542-8816-C6F1DBD3E541}" type="datetime1">
              <a:rPr kumimoji="1" lang="ja-JP" altLang="en-US" smtClean="0"/>
              <a:t>2020/8/6</a:t>
            </a:fld>
            <a:endParaRPr kumimoji="1" lang="ja-JP" altLang="en-US"/>
          </a:p>
        </p:txBody>
      </p:sp>
      <p:sp>
        <p:nvSpPr>
          <p:cNvPr id="6" name="フッター プレースホルダー 5">
            <a:extLst>
              <a:ext uri="{FF2B5EF4-FFF2-40B4-BE49-F238E27FC236}">
                <a16:creationId xmlns:a16="http://schemas.microsoft.com/office/drawing/2014/main" id="{69A370AD-046B-9345-AEFB-6D1E368C60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4ED44D-E4E1-5044-B600-95CDDE3AD4B9}"/>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1353858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A33A0-73EE-8F4E-83BF-8CC5D72ADEE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4FF6A3F-D3BC-AF48-A4B0-00F91846A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267E76-8D15-AA40-9032-8DA7194E6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AB3E8E-EA64-3C49-88BF-D59E2A29C3EB}"/>
              </a:ext>
            </a:extLst>
          </p:cNvPr>
          <p:cNvSpPr>
            <a:spLocks noGrp="1"/>
          </p:cNvSpPr>
          <p:nvPr>
            <p:ph type="dt" sz="half" idx="10"/>
          </p:nvPr>
        </p:nvSpPr>
        <p:spPr/>
        <p:txBody>
          <a:bodyPr/>
          <a:lstStyle/>
          <a:p>
            <a:fld id="{5D38F615-1B33-5547-ACBC-DBF9144BEBE5}" type="datetime1">
              <a:rPr kumimoji="1" lang="ja-JP" altLang="en-US" smtClean="0"/>
              <a:t>2020/8/6</a:t>
            </a:fld>
            <a:endParaRPr kumimoji="1" lang="ja-JP" altLang="en-US"/>
          </a:p>
        </p:txBody>
      </p:sp>
      <p:sp>
        <p:nvSpPr>
          <p:cNvPr id="6" name="フッター プレースホルダー 5">
            <a:extLst>
              <a:ext uri="{FF2B5EF4-FFF2-40B4-BE49-F238E27FC236}">
                <a16:creationId xmlns:a16="http://schemas.microsoft.com/office/drawing/2014/main" id="{196D6AD6-3063-B444-AF91-727F98F6CD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B35C240-581B-494C-BAAB-418DA8BF8C1D}"/>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693059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77DCD4B-2AA4-074B-9A78-ECEC8FC8B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B00B55-A723-2645-9621-E015EF0B4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5D0673C2-BDC0-774C-A835-58FE3BD31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A1DCA-B48E-394A-9721-68616ED6D5CA}"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2B486160-A365-BB4B-98D9-A0C7BC95A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821408B-05AB-DB40-AA16-926C561D4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009055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mmons.wikimedia.org/wiki/File:Arduino_Uno_-_R3.jpg" TargetMode="External"/><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commons.wikimedia.org/wiki/File:Arduino_Uno_-_R3.jpg" TargetMode="External"/><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7.xml.rels><?xml version="1.0" encoding="UTF-8" standalone="yes"?>
<Relationships xmlns="http://schemas.openxmlformats.org/package/2006/relationships"><Relationship Id="rId3" Type="http://schemas.openxmlformats.org/officeDocument/2006/relationships/hyperlink" Target="https://commons.wikimedia.org/wiki/File:Arduino_Uno_-_R3.jpg" TargetMode="External"/><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8.xml.rels><?xml version="1.0" encoding="UTF-8" standalone="yes"?>
<Relationships xmlns="http://schemas.openxmlformats.org/package/2006/relationships"><Relationship Id="rId3" Type="http://schemas.openxmlformats.org/officeDocument/2006/relationships/hyperlink" Target="https://commons.wikimedia.org/wiki/File:Arduino_Uno_-_R3.jpg" TargetMode="External"/><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iroki-nishino/IntroductoryInteractionDesign/releases" TargetMode="External"/><Relationship Id="rId2" Type="http://schemas.openxmlformats.org/officeDocument/2006/relationships/hyperlink" Target="https://github.com/hiroki-nishino/IntroductoryInteractionDesign"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hyperlink" Target="https://www.needpix.com/photo/176452/water-faucet-pipes-tap-spigot-old-metal" TargetMode="External"/></Relationships>
</file>

<file path=ppt/slides/_rels/slide1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commons.wikimedia.org/wiki/File:Arduino_Uno_-_R3.jpg"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mailto:hiroki.nishino@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zhangjl1@shanghaitech.edu.c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flickr.com/photos/linearahandmade/29895727354"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hyperlink" Target="https://www.instagram.com/mudazukuri/"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creativecommons.org/licenses/by-sa/3.0/deed.e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en:Creative_Commons" TargetMode="External"/><Relationship Id="rId5" Type="http://schemas.openxmlformats.org/officeDocument/2006/relationships/hyperlink" Target="https://commons.wikimedia.org/wiki/File:Measure_the_resistance.jpg" TargetMode="External"/><Relationship Id="rId4" Type="http://schemas.openxmlformats.org/officeDocument/2006/relationships/image" Target="../media/image40.tiff"/></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sparkfun.com/products/9590"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80.xml.rels><?xml version="1.0" encoding="UTF-8" standalone="yes"?>
<Relationships xmlns="http://schemas.openxmlformats.org/package/2006/relationships"><Relationship Id="rId3" Type="http://schemas.openxmlformats.org/officeDocument/2006/relationships/hyperlink" Target="https://www.sparkfun.com/products/9590"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sparkfun.com/products/9590"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sparkfun.com/products/8449" TargetMode="External"/><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sparkfun.com/products/7950"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sparkfun.com/products/7950"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dirty="0"/>
              <a:t>Introductory Interaction Design</a:t>
            </a:r>
            <a:endParaRPr kumimoji="1" lang="ja-JP" altLang="en-US"/>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normAutofit fontScale="92500" lnSpcReduction="10000"/>
          </a:bodyPr>
          <a:lstStyle/>
          <a:p>
            <a:r>
              <a:rPr kumimoji="1" lang="en-US" altLang="ja-JP" dirty="0"/>
              <a:t>Summer 2020</a:t>
            </a:r>
          </a:p>
          <a:p>
            <a:endParaRPr kumimoji="1" lang="en-US" altLang="ja-JP" dirty="0"/>
          </a:p>
          <a:p>
            <a:r>
              <a:rPr kumimoji="1" lang="en-US" altLang="ja-JP" dirty="0"/>
              <a:t>Hiroki Nishino, Ph.D.</a:t>
            </a:r>
          </a:p>
          <a:p>
            <a:r>
              <a:rPr kumimoji="1" lang="en-US" altLang="ja-JP" dirty="0"/>
              <a:t>Assistant Professor, Shanghai Tech University</a:t>
            </a:r>
            <a:endParaRPr kumimoji="1" lang="ja-JP" altLang="en-US"/>
          </a:p>
        </p:txBody>
      </p:sp>
      <p:sp>
        <p:nvSpPr>
          <p:cNvPr id="4" name="スライド番号プレースホルダー 3">
            <a:extLst>
              <a:ext uri="{FF2B5EF4-FFF2-40B4-BE49-F238E27FC236}">
                <a16:creationId xmlns:a16="http://schemas.microsoft.com/office/drawing/2014/main" id="{08B78942-F564-5843-920D-1CB2EB05D704}"/>
              </a:ext>
            </a:extLst>
          </p:cNvPr>
          <p:cNvSpPr>
            <a:spLocks noGrp="1"/>
          </p:cNvSpPr>
          <p:nvPr>
            <p:ph type="sldNum" sz="quarter" idx="12"/>
          </p:nvPr>
        </p:nvSpPr>
        <p:spPr/>
        <p:txBody>
          <a:bodyPr/>
          <a:lstStyle/>
          <a:p>
            <a:fld id="{D5DDEC14-9F2A-1C40-9F92-7E724392E266}" type="slidenum">
              <a:rPr kumimoji="1" lang="ja-JP" altLang="en-US" smtClean="0"/>
              <a:t>1</a:t>
            </a:fld>
            <a:endParaRPr kumimoji="1" lang="ja-JP" altLang="en-US"/>
          </a:p>
        </p:txBody>
      </p:sp>
    </p:spTree>
    <p:extLst>
      <p:ext uri="{BB962C8B-B14F-4D97-AF65-F5344CB8AC3E}">
        <p14:creationId xmlns:p14="http://schemas.microsoft.com/office/powerpoint/2010/main" val="175711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570E9-D456-C142-9A86-92CB086AC1FF}"/>
              </a:ext>
            </a:extLst>
          </p:cNvPr>
          <p:cNvSpPr>
            <a:spLocks noGrp="1"/>
          </p:cNvSpPr>
          <p:nvPr>
            <p:ph type="title"/>
          </p:nvPr>
        </p:nvSpPr>
        <p:spPr/>
        <p:txBody>
          <a:bodyPr/>
          <a:lstStyle/>
          <a:p>
            <a:r>
              <a:rPr kumimoji="1" lang="en-US" altLang="ja-JP" dirty="0"/>
              <a:t>Midterm Project </a:t>
            </a:r>
            <a:r>
              <a:rPr lang="en-US" altLang="ja-JP" dirty="0"/>
              <a:t>Proposal #1</a:t>
            </a:r>
            <a:br>
              <a:rPr lang="en-US" altLang="ja-JP" dirty="0"/>
            </a:br>
            <a:r>
              <a:rPr lang="en-US" altLang="ja-JP" dirty="0"/>
              <a:t>(part of your midterm grade)</a:t>
            </a:r>
            <a:endParaRPr kumimoji="1" lang="ja-JP" altLang="en-US"/>
          </a:p>
        </p:txBody>
      </p:sp>
      <p:sp>
        <p:nvSpPr>
          <p:cNvPr id="3" name="コンテンツ プレースホルダー 2">
            <a:extLst>
              <a:ext uri="{FF2B5EF4-FFF2-40B4-BE49-F238E27FC236}">
                <a16:creationId xmlns:a16="http://schemas.microsoft.com/office/drawing/2014/main" id="{BCA550AC-FCA3-FB42-AD7E-A2DF5D8A9181}"/>
              </a:ext>
            </a:extLst>
          </p:cNvPr>
          <p:cNvSpPr>
            <a:spLocks noGrp="1"/>
          </p:cNvSpPr>
          <p:nvPr>
            <p:ph idx="1"/>
          </p:nvPr>
        </p:nvSpPr>
        <p:spPr/>
        <p:txBody>
          <a:bodyPr>
            <a:normAutofit fontScale="62500" lnSpcReduction="20000"/>
          </a:bodyPr>
          <a:lstStyle/>
          <a:p>
            <a:r>
              <a:rPr lang="en-US" altLang="ja-JP" dirty="0"/>
              <a:t>Write a brief note what is the design concept of your busy board.</a:t>
            </a:r>
          </a:p>
          <a:p>
            <a:pPr marL="0" indent="0">
              <a:buNone/>
            </a:pPr>
            <a:r>
              <a:rPr lang="en-US" altLang="ja-JP" dirty="0"/>
              <a:t>(In other words, explain what and why).</a:t>
            </a:r>
          </a:p>
          <a:p>
            <a:endParaRPr lang="en-US" altLang="ja-JP" dirty="0"/>
          </a:p>
          <a:p>
            <a:pPr lvl="1"/>
            <a:r>
              <a:rPr lang="en-US" altLang="ja-JP" dirty="0"/>
              <a:t>What do you focus on in your design? colors, tactile texture, sound, materials?</a:t>
            </a:r>
          </a:p>
          <a:p>
            <a:pPr lvl="1"/>
            <a:r>
              <a:rPr lang="en-US" altLang="ja-JP" dirty="0"/>
              <a:t>What do you use? Why you use them?</a:t>
            </a:r>
          </a:p>
          <a:p>
            <a:pPr lvl="1"/>
            <a:endParaRPr lang="en-US" altLang="ja-JP" dirty="0"/>
          </a:p>
          <a:p>
            <a:r>
              <a:rPr lang="en-US" altLang="ja-JP" dirty="0"/>
              <a:t>The purchase list must be included (</a:t>
            </a:r>
            <a:r>
              <a:rPr lang="en-US" altLang="ja-JP" b="1" u="sng" dirty="0">
                <a:solidFill>
                  <a:srgbClr val="FF0000"/>
                </a:solidFill>
              </a:rPr>
              <a:t>the purchase must be completed</a:t>
            </a:r>
            <a:r>
              <a:rPr lang="en-US" altLang="ja-JP" dirty="0"/>
              <a:t>).</a:t>
            </a:r>
          </a:p>
          <a:p>
            <a:endParaRPr lang="en-US" altLang="ja-JP" dirty="0"/>
          </a:p>
          <a:p>
            <a:r>
              <a:rPr lang="en-US" altLang="ja-JP" dirty="0"/>
              <a:t>Don’t forget to organize your writing with sections (and subsections if necessary).</a:t>
            </a:r>
            <a:br>
              <a:rPr lang="en-US" altLang="ja-JP" dirty="0"/>
            </a:br>
            <a:endParaRPr lang="en-US" altLang="ja-JP" dirty="0"/>
          </a:p>
          <a:p>
            <a:pPr marL="0" indent="0">
              <a:buNone/>
            </a:pPr>
            <a:r>
              <a:rPr lang="en-US" altLang="ja-JP" dirty="0"/>
              <a:t>				Max 300 words (expect the purchase list).</a:t>
            </a:r>
          </a:p>
          <a:p>
            <a:pPr marL="0" indent="0">
              <a:buNone/>
            </a:pPr>
            <a:endParaRPr lang="en-US" altLang="ja-JP" dirty="0"/>
          </a:p>
          <a:p>
            <a:pPr marL="0" indent="0">
              <a:buNone/>
            </a:pPr>
            <a:r>
              <a:rPr lang="en-US" altLang="ja-JP" dirty="0"/>
              <a:t>			</a:t>
            </a:r>
            <a:r>
              <a:rPr lang="en-US" altLang="ja-JP" dirty="0">
                <a:solidFill>
                  <a:srgbClr val="FF0000"/>
                </a:solidFill>
              </a:rPr>
              <a:t>Deadline: August 10</a:t>
            </a:r>
            <a:r>
              <a:rPr lang="en-US" altLang="ja-JP" baseline="30000" dirty="0">
                <a:solidFill>
                  <a:srgbClr val="FF0000"/>
                </a:solidFill>
              </a:rPr>
              <a:t>th</a:t>
            </a:r>
            <a:r>
              <a:rPr lang="en-US" altLang="ja-JP" dirty="0">
                <a:solidFill>
                  <a:srgbClr val="FF0000"/>
                </a:solidFill>
              </a:rPr>
              <a:t> 23:59.</a:t>
            </a:r>
          </a:p>
        </p:txBody>
      </p:sp>
      <p:sp>
        <p:nvSpPr>
          <p:cNvPr id="4" name="スライド番号プレースホルダー 3">
            <a:extLst>
              <a:ext uri="{FF2B5EF4-FFF2-40B4-BE49-F238E27FC236}">
                <a16:creationId xmlns:a16="http://schemas.microsoft.com/office/drawing/2014/main" id="{135CBC1D-7FF0-2D44-AA83-37C2E9B5861C}"/>
              </a:ext>
            </a:extLst>
          </p:cNvPr>
          <p:cNvSpPr>
            <a:spLocks noGrp="1"/>
          </p:cNvSpPr>
          <p:nvPr>
            <p:ph type="sldNum" sz="quarter" idx="12"/>
          </p:nvPr>
        </p:nvSpPr>
        <p:spPr/>
        <p:txBody>
          <a:bodyPr/>
          <a:lstStyle/>
          <a:p>
            <a:fld id="{D5DDEC14-9F2A-1C40-9F92-7E724392E266}" type="slidenum">
              <a:rPr kumimoji="1" lang="ja-JP" altLang="en-US" smtClean="0"/>
              <a:t>10</a:t>
            </a:fld>
            <a:endParaRPr kumimoji="1" lang="ja-JP" altLang="en-US"/>
          </a:p>
        </p:txBody>
      </p:sp>
    </p:spTree>
    <p:extLst>
      <p:ext uri="{BB962C8B-B14F-4D97-AF65-F5344CB8AC3E}">
        <p14:creationId xmlns:p14="http://schemas.microsoft.com/office/powerpoint/2010/main" val="15881829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a:t>Trigger Object</a:t>
            </a:r>
            <a:endParaRPr kumimoji="1" lang="ja-CN" altLang="en-US" dirty="0"/>
          </a:p>
        </p:txBody>
      </p:sp>
      <p:sp>
        <p:nvSpPr>
          <p:cNvPr id="3" name="コンテンツ プレースホルダー 2">
            <a:extLst>
              <a:ext uri="{FF2B5EF4-FFF2-40B4-BE49-F238E27FC236}">
                <a16:creationId xmlns:a16="http://schemas.microsoft.com/office/drawing/2014/main" id="{76D2E3D5-A0C0-6749-A0B5-11ACBC760953}"/>
              </a:ext>
            </a:extLst>
          </p:cNvPr>
          <p:cNvSpPr>
            <a:spLocks noGrp="1"/>
          </p:cNvSpPr>
          <p:nvPr>
            <p:ph idx="1"/>
          </p:nvPr>
        </p:nvSpPr>
        <p:spPr>
          <a:xfrm>
            <a:off x="6412230" y="1825625"/>
            <a:ext cx="4941570" cy="4351338"/>
          </a:xfrm>
        </p:spPr>
        <p:txBody>
          <a:bodyPr>
            <a:normAutofit/>
          </a:bodyPr>
          <a:lstStyle/>
          <a:p>
            <a:r>
              <a:rPr lang="en-US" altLang="ja-CN" sz="1800" dirty="0"/>
              <a:t>Then, the trigger object, output as it is from the right inlet, since the argument that is associated with the right outlet is ‘a’ (anything; output the incoming message as it is without any conversation).</a:t>
            </a:r>
          </a:p>
          <a:p>
            <a:endParaRPr lang="en-US" altLang="ja-CN" sz="1800" dirty="0"/>
          </a:p>
          <a:p>
            <a:endParaRPr lang="en-US" altLang="ja-CN" sz="1800" dirty="0"/>
          </a:p>
          <a:p>
            <a:endParaRPr lang="en-US" altLang="ja-CN" sz="1800" dirty="0"/>
          </a:p>
          <a:p>
            <a:endParaRPr lang="en-US" altLang="ja-CN" sz="1800" dirty="0"/>
          </a:p>
          <a:p>
            <a:endParaRPr lang="en-US" altLang="ja-CN" sz="1800" dirty="0"/>
          </a:p>
          <a:p>
            <a:endParaRPr lang="en-US" altLang="ja-CN" sz="1800" dirty="0"/>
          </a:p>
          <a:p>
            <a:endParaRPr kumimoji="1" lang="en-US" altLang="ja-CN" sz="1800" dirty="0"/>
          </a:p>
          <a:p>
            <a:endParaRPr kumimoji="1" lang="ja-CN" altLang="en-US" sz="1800"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100</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3E3257D1-B90D-064F-AB73-81E59DB969DC}"/>
              </a:ext>
            </a:extLst>
          </p:cNvPr>
          <p:cNvPicPr>
            <a:picLocks noChangeAspect="1"/>
          </p:cNvPicPr>
          <p:nvPr/>
        </p:nvPicPr>
        <p:blipFill>
          <a:blip r:embed="rId2"/>
          <a:stretch>
            <a:fillRect/>
          </a:stretch>
        </p:blipFill>
        <p:spPr>
          <a:xfrm>
            <a:off x="880112" y="1690688"/>
            <a:ext cx="4941570" cy="3391894"/>
          </a:xfrm>
          <a:prstGeom prst="rect">
            <a:avLst/>
          </a:prstGeom>
        </p:spPr>
      </p:pic>
      <p:cxnSp>
        <p:nvCxnSpPr>
          <p:cNvPr id="9" name="直線矢印コネクタ 8">
            <a:extLst>
              <a:ext uri="{FF2B5EF4-FFF2-40B4-BE49-F238E27FC236}">
                <a16:creationId xmlns:a16="http://schemas.microsoft.com/office/drawing/2014/main" id="{9CF609BD-3975-754B-B143-DD02711A1E0C}"/>
              </a:ext>
            </a:extLst>
          </p:cNvPr>
          <p:cNvCxnSpPr>
            <a:cxnSpLocks/>
          </p:cNvCxnSpPr>
          <p:nvPr/>
        </p:nvCxnSpPr>
        <p:spPr>
          <a:xfrm>
            <a:off x="4507229" y="2852380"/>
            <a:ext cx="0" cy="78279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D0E1DD4A-1383-A44E-9DC7-0EF68667FD26}"/>
              </a:ext>
            </a:extLst>
          </p:cNvPr>
          <p:cNvSpPr/>
          <p:nvPr/>
        </p:nvSpPr>
        <p:spPr>
          <a:xfrm>
            <a:off x="3771130" y="3016251"/>
            <a:ext cx="736099" cy="369332"/>
          </a:xfrm>
          <a:prstGeom prst="rect">
            <a:avLst/>
          </a:prstGeom>
        </p:spPr>
        <p:txBody>
          <a:bodyPr wrap="none">
            <a:spAutoFit/>
          </a:bodyPr>
          <a:lstStyle/>
          <a:p>
            <a:r>
              <a:rPr lang="ja-JP" altLang="en-US">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26755019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a:t>Trigger Object</a:t>
            </a:r>
            <a:endParaRPr kumimoji="1" lang="ja-CN" altLang="en-US" dirty="0"/>
          </a:p>
        </p:txBody>
      </p:sp>
      <p:sp>
        <p:nvSpPr>
          <p:cNvPr id="3" name="コンテンツ プレースホルダー 2">
            <a:extLst>
              <a:ext uri="{FF2B5EF4-FFF2-40B4-BE49-F238E27FC236}">
                <a16:creationId xmlns:a16="http://schemas.microsoft.com/office/drawing/2014/main" id="{76D2E3D5-A0C0-6749-A0B5-11ACBC760953}"/>
              </a:ext>
            </a:extLst>
          </p:cNvPr>
          <p:cNvSpPr>
            <a:spLocks noGrp="1"/>
          </p:cNvSpPr>
          <p:nvPr>
            <p:ph idx="1"/>
          </p:nvPr>
        </p:nvSpPr>
        <p:spPr>
          <a:xfrm>
            <a:off x="6412230" y="1825625"/>
            <a:ext cx="4941570" cy="4351338"/>
          </a:xfrm>
        </p:spPr>
        <p:txBody>
          <a:bodyPr>
            <a:normAutofit/>
          </a:bodyPr>
          <a:lstStyle/>
          <a:p>
            <a:r>
              <a:rPr lang="en-US" altLang="ja-CN" sz="1800" dirty="0"/>
              <a:t>As the right int object received the ‘bang’ message, it outputs an integer: 880.</a:t>
            </a:r>
          </a:p>
          <a:p>
            <a:endParaRPr lang="en-US" altLang="ja-CN" sz="1800" dirty="0"/>
          </a:p>
          <a:p>
            <a:r>
              <a:rPr lang="en-US" altLang="ja-CN" sz="1800" dirty="0"/>
              <a:t>When the tone object receives the integer message (880), it play the note with the frequency of 880Hz for 100 msec.</a:t>
            </a:r>
          </a:p>
          <a:p>
            <a:endParaRPr lang="en-US" altLang="ja-CN" sz="1800" dirty="0"/>
          </a:p>
          <a:p>
            <a:endParaRPr lang="en-US" altLang="ja-CN" sz="1800" dirty="0"/>
          </a:p>
          <a:p>
            <a:endParaRPr lang="en-US" altLang="ja-CN" sz="1800" dirty="0"/>
          </a:p>
          <a:p>
            <a:endParaRPr lang="en-US" altLang="ja-CN" sz="1800" dirty="0"/>
          </a:p>
          <a:p>
            <a:endParaRPr lang="en-US" altLang="ja-CN" sz="1800" dirty="0"/>
          </a:p>
          <a:p>
            <a:endParaRPr lang="en-US" altLang="ja-CN" sz="1800" dirty="0"/>
          </a:p>
          <a:p>
            <a:endParaRPr kumimoji="1" lang="en-US" altLang="ja-CN" sz="1800" dirty="0"/>
          </a:p>
          <a:p>
            <a:endParaRPr kumimoji="1" lang="ja-CN" altLang="en-US" sz="1800"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101</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3E3257D1-B90D-064F-AB73-81E59DB969DC}"/>
              </a:ext>
            </a:extLst>
          </p:cNvPr>
          <p:cNvPicPr>
            <a:picLocks noChangeAspect="1"/>
          </p:cNvPicPr>
          <p:nvPr/>
        </p:nvPicPr>
        <p:blipFill>
          <a:blip r:embed="rId2"/>
          <a:stretch>
            <a:fillRect/>
          </a:stretch>
        </p:blipFill>
        <p:spPr>
          <a:xfrm>
            <a:off x="880112" y="1689636"/>
            <a:ext cx="4941570" cy="3391894"/>
          </a:xfrm>
          <a:prstGeom prst="rect">
            <a:avLst/>
          </a:prstGeom>
        </p:spPr>
      </p:pic>
      <p:cxnSp>
        <p:nvCxnSpPr>
          <p:cNvPr id="9" name="直線矢印コネクタ 8">
            <a:extLst>
              <a:ext uri="{FF2B5EF4-FFF2-40B4-BE49-F238E27FC236}">
                <a16:creationId xmlns:a16="http://schemas.microsoft.com/office/drawing/2014/main" id="{9CF609BD-3975-754B-B143-DD02711A1E0C}"/>
              </a:ext>
            </a:extLst>
          </p:cNvPr>
          <p:cNvCxnSpPr>
            <a:cxnSpLocks/>
          </p:cNvCxnSpPr>
          <p:nvPr/>
        </p:nvCxnSpPr>
        <p:spPr>
          <a:xfrm flipH="1">
            <a:off x="2200276" y="4354830"/>
            <a:ext cx="1150621" cy="1490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D0E1DD4A-1383-A44E-9DC7-0EF68667FD26}"/>
              </a:ext>
            </a:extLst>
          </p:cNvPr>
          <p:cNvSpPr/>
          <p:nvPr/>
        </p:nvSpPr>
        <p:spPr>
          <a:xfrm>
            <a:off x="3392809" y="4244677"/>
            <a:ext cx="598241" cy="369332"/>
          </a:xfrm>
          <a:prstGeom prst="rect">
            <a:avLst/>
          </a:prstGeom>
        </p:spPr>
        <p:txBody>
          <a:bodyPr wrap="none">
            <a:spAutoFit/>
          </a:bodyPr>
          <a:lstStyle/>
          <a:p>
            <a:r>
              <a:rPr lang="en-US" altLang="ja-JP" dirty="0">
                <a:solidFill>
                  <a:srgbClr val="FF0000"/>
                </a:solidFill>
                <a:latin typeface="Courier New" panose="02070309020205020404" pitchFamily="49" charset="0"/>
                <a:cs typeface="Courier New" panose="02070309020205020404" pitchFamily="49" charset="0"/>
              </a:rPr>
              <a:t>880</a:t>
            </a:r>
            <a:endParaRPr lang="ja-JP" altLang="en-US">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271049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a:t>Trigger Object</a:t>
            </a:r>
            <a:endParaRPr kumimoji="1" lang="ja-CN" altLang="en-US" dirty="0"/>
          </a:p>
        </p:txBody>
      </p:sp>
      <p:sp>
        <p:nvSpPr>
          <p:cNvPr id="3" name="コンテンツ プレースホルダー 2">
            <a:extLst>
              <a:ext uri="{FF2B5EF4-FFF2-40B4-BE49-F238E27FC236}">
                <a16:creationId xmlns:a16="http://schemas.microsoft.com/office/drawing/2014/main" id="{76D2E3D5-A0C0-6749-A0B5-11ACBC760953}"/>
              </a:ext>
            </a:extLst>
          </p:cNvPr>
          <p:cNvSpPr>
            <a:spLocks noGrp="1"/>
          </p:cNvSpPr>
          <p:nvPr>
            <p:ph idx="1"/>
          </p:nvPr>
        </p:nvSpPr>
        <p:spPr>
          <a:xfrm>
            <a:off x="6412230" y="1825625"/>
            <a:ext cx="4941570" cy="4351338"/>
          </a:xfrm>
        </p:spPr>
        <p:txBody>
          <a:bodyPr>
            <a:normAutofit/>
          </a:bodyPr>
          <a:lstStyle/>
          <a:p>
            <a:r>
              <a:rPr lang="en-US" altLang="ja-CN" sz="2000" dirty="0"/>
              <a:t>Now, since ‘the chain reaction’ from the right inlet of the trigger object is over, it sends out the ‘bang’ message from the left inlet.</a:t>
            </a:r>
          </a:p>
          <a:p>
            <a:r>
              <a:rPr lang="en-US" altLang="ja-CN" sz="2000" dirty="0"/>
              <a:t>The message is delayed for 1500 msec.</a:t>
            </a:r>
          </a:p>
          <a:p>
            <a:endParaRPr lang="en-US" altLang="ja-CN" sz="2000" dirty="0"/>
          </a:p>
          <a:p>
            <a:endParaRPr lang="en-US" altLang="ja-CN" sz="2000" dirty="0"/>
          </a:p>
          <a:p>
            <a:endParaRPr lang="en-US" altLang="ja-CN" sz="2000" dirty="0"/>
          </a:p>
          <a:p>
            <a:endParaRPr lang="en-US" altLang="ja-CN" sz="2000" dirty="0"/>
          </a:p>
          <a:p>
            <a:endParaRPr lang="en-US" altLang="ja-CN" sz="2000" dirty="0"/>
          </a:p>
          <a:p>
            <a:endParaRPr lang="en-US" altLang="ja-CN" sz="2000" dirty="0"/>
          </a:p>
          <a:p>
            <a:endParaRPr lang="ja-CN" altLang="en-US" sz="2000"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102</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3E3257D1-B90D-064F-AB73-81E59DB969DC}"/>
              </a:ext>
            </a:extLst>
          </p:cNvPr>
          <p:cNvPicPr>
            <a:picLocks noChangeAspect="1"/>
          </p:cNvPicPr>
          <p:nvPr/>
        </p:nvPicPr>
        <p:blipFill>
          <a:blip r:embed="rId2"/>
          <a:stretch>
            <a:fillRect/>
          </a:stretch>
        </p:blipFill>
        <p:spPr>
          <a:xfrm>
            <a:off x="880112" y="1690688"/>
            <a:ext cx="4941570" cy="3391894"/>
          </a:xfrm>
          <a:prstGeom prst="rect">
            <a:avLst/>
          </a:prstGeom>
        </p:spPr>
      </p:pic>
      <p:cxnSp>
        <p:nvCxnSpPr>
          <p:cNvPr id="13" name="直線矢印コネクタ 12">
            <a:extLst>
              <a:ext uri="{FF2B5EF4-FFF2-40B4-BE49-F238E27FC236}">
                <a16:creationId xmlns:a16="http://schemas.microsoft.com/office/drawing/2014/main" id="{94923D7D-2BA2-904B-9965-E226CE792F05}"/>
              </a:ext>
            </a:extLst>
          </p:cNvPr>
          <p:cNvCxnSpPr>
            <a:cxnSpLocks/>
          </p:cNvCxnSpPr>
          <p:nvPr/>
        </p:nvCxnSpPr>
        <p:spPr>
          <a:xfrm>
            <a:off x="834389" y="2779842"/>
            <a:ext cx="0" cy="78279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ED24B43-95E2-2944-934E-B8BB4CC035D7}"/>
              </a:ext>
            </a:extLst>
          </p:cNvPr>
          <p:cNvSpPr/>
          <p:nvPr/>
        </p:nvSpPr>
        <p:spPr>
          <a:xfrm>
            <a:off x="98290" y="2943713"/>
            <a:ext cx="736099" cy="369332"/>
          </a:xfrm>
          <a:prstGeom prst="rect">
            <a:avLst/>
          </a:prstGeom>
        </p:spPr>
        <p:txBody>
          <a:bodyPr wrap="none">
            <a:spAutoFit/>
          </a:bodyPr>
          <a:lstStyle/>
          <a:p>
            <a:r>
              <a:rPr lang="ja-JP" altLang="en-US">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668311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a:t>Trigger Object</a:t>
            </a:r>
            <a:endParaRPr kumimoji="1" lang="ja-CN" altLang="en-US" dirty="0"/>
          </a:p>
        </p:txBody>
      </p:sp>
      <p:sp>
        <p:nvSpPr>
          <p:cNvPr id="3" name="コンテンツ プレースホルダー 2">
            <a:extLst>
              <a:ext uri="{FF2B5EF4-FFF2-40B4-BE49-F238E27FC236}">
                <a16:creationId xmlns:a16="http://schemas.microsoft.com/office/drawing/2014/main" id="{76D2E3D5-A0C0-6749-A0B5-11ACBC760953}"/>
              </a:ext>
            </a:extLst>
          </p:cNvPr>
          <p:cNvSpPr>
            <a:spLocks noGrp="1"/>
          </p:cNvSpPr>
          <p:nvPr>
            <p:ph idx="1"/>
          </p:nvPr>
        </p:nvSpPr>
        <p:spPr>
          <a:xfrm>
            <a:off x="6412230" y="1825625"/>
            <a:ext cx="4941570" cy="4351338"/>
          </a:xfrm>
        </p:spPr>
        <p:txBody>
          <a:bodyPr>
            <a:normAutofit/>
          </a:bodyPr>
          <a:lstStyle/>
          <a:p>
            <a:r>
              <a:rPr lang="en-US" altLang="ja-CN" sz="2000" dirty="0"/>
              <a:t>After 1500 </a:t>
            </a:r>
            <a:r>
              <a:rPr lang="en-US" altLang="ja-CN" sz="2000" dirty="0" err="1"/>
              <a:t>msec</a:t>
            </a:r>
            <a:r>
              <a:rPr lang="en-US" altLang="ja-CN" sz="2000" dirty="0"/>
              <a:t>, the bang message will be output from the delay object to the int object on the left.</a:t>
            </a:r>
          </a:p>
          <a:p>
            <a:pPr marL="0" indent="0">
              <a:buNone/>
            </a:pPr>
            <a:endParaRPr lang="en-US" altLang="ja-CN" sz="2000" dirty="0"/>
          </a:p>
          <a:p>
            <a:endParaRPr lang="en-US" altLang="ja-CN" sz="2000" dirty="0"/>
          </a:p>
          <a:p>
            <a:endParaRPr lang="en-US" altLang="ja-CN" sz="2000" dirty="0"/>
          </a:p>
          <a:p>
            <a:endParaRPr lang="en-US" altLang="ja-CN" sz="2000" dirty="0"/>
          </a:p>
          <a:p>
            <a:endParaRPr lang="en-US" altLang="ja-CN" sz="2000" dirty="0"/>
          </a:p>
          <a:p>
            <a:endParaRPr lang="en-US" altLang="ja-CN" sz="2000" dirty="0"/>
          </a:p>
          <a:p>
            <a:endParaRPr lang="en-US" altLang="ja-CN" sz="2000" dirty="0"/>
          </a:p>
          <a:p>
            <a:endParaRPr lang="ja-CN" altLang="en-US" sz="2000"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103</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3E3257D1-B90D-064F-AB73-81E59DB969DC}"/>
              </a:ext>
            </a:extLst>
          </p:cNvPr>
          <p:cNvPicPr>
            <a:picLocks noChangeAspect="1"/>
          </p:cNvPicPr>
          <p:nvPr/>
        </p:nvPicPr>
        <p:blipFill>
          <a:blip r:embed="rId2"/>
          <a:stretch>
            <a:fillRect/>
          </a:stretch>
        </p:blipFill>
        <p:spPr>
          <a:xfrm>
            <a:off x="880112" y="1690688"/>
            <a:ext cx="4941570" cy="3391894"/>
          </a:xfrm>
          <a:prstGeom prst="rect">
            <a:avLst/>
          </a:prstGeom>
        </p:spPr>
      </p:pic>
      <p:cxnSp>
        <p:nvCxnSpPr>
          <p:cNvPr id="13" name="直線矢印コネクタ 12">
            <a:extLst>
              <a:ext uri="{FF2B5EF4-FFF2-40B4-BE49-F238E27FC236}">
                <a16:creationId xmlns:a16="http://schemas.microsoft.com/office/drawing/2014/main" id="{94923D7D-2BA2-904B-9965-E226CE792F05}"/>
              </a:ext>
            </a:extLst>
          </p:cNvPr>
          <p:cNvCxnSpPr>
            <a:cxnSpLocks/>
          </p:cNvCxnSpPr>
          <p:nvPr/>
        </p:nvCxnSpPr>
        <p:spPr>
          <a:xfrm>
            <a:off x="891544" y="3386635"/>
            <a:ext cx="0" cy="78279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ED24B43-95E2-2944-934E-B8BB4CC035D7}"/>
              </a:ext>
            </a:extLst>
          </p:cNvPr>
          <p:cNvSpPr/>
          <p:nvPr/>
        </p:nvSpPr>
        <p:spPr>
          <a:xfrm>
            <a:off x="155445" y="3429000"/>
            <a:ext cx="736099" cy="369332"/>
          </a:xfrm>
          <a:prstGeom prst="rect">
            <a:avLst/>
          </a:prstGeom>
        </p:spPr>
        <p:txBody>
          <a:bodyPr wrap="none">
            <a:spAutoFit/>
          </a:bodyPr>
          <a:lstStyle/>
          <a:p>
            <a:r>
              <a:rPr lang="ja-JP" altLang="en-US">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20388039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a:t>Gate Object</a:t>
            </a:r>
            <a:endParaRPr kumimoji="1" lang="ja-CN" altLang="en-US"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104</a:t>
            </a:fld>
            <a:endParaRPr kumimoji="1" lang="ja-JP" altLang="en-US"/>
          </a:p>
        </p:txBody>
      </p:sp>
      <p:sp>
        <p:nvSpPr>
          <p:cNvPr id="6" name="コンテンツ プレースホルダー 5">
            <a:extLst>
              <a:ext uri="{FF2B5EF4-FFF2-40B4-BE49-F238E27FC236}">
                <a16:creationId xmlns:a16="http://schemas.microsoft.com/office/drawing/2014/main" id="{69B808BE-E31A-CA4C-B081-2517E51111AB}"/>
              </a:ext>
            </a:extLst>
          </p:cNvPr>
          <p:cNvSpPr>
            <a:spLocks noGrp="1"/>
          </p:cNvSpPr>
          <p:nvPr>
            <p:ph idx="1"/>
          </p:nvPr>
        </p:nvSpPr>
        <p:spPr/>
        <p:txBody>
          <a:bodyPr>
            <a:normAutofit fontScale="85000" lnSpcReduction="10000"/>
          </a:bodyPr>
          <a:lstStyle/>
          <a:p>
            <a:endParaRPr lang="en-US" altLang="ja-JP" dirty="0"/>
          </a:p>
          <a:p>
            <a:endParaRPr lang="en-US" altLang="ja-JP" dirty="0"/>
          </a:p>
          <a:p>
            <a:r>
              <a:rPr lang="en-US" altLang="ja-JP" dirty="0"/>
              <a:t>The gate object can have an arbitrary number of the outlets (between 1 – 8) as specified by an argument.</a:t>
            </a:r>
          </a:p>
          <a:p>
            <a:endParaRPr lang="en-US" altLang="ja-JP" dirty="0"/>
          </a:p>
          <a:p>
            <a:r>
              <a:rPr lang="en-US" altLang="ja-JP" dirty="0"/>
              <a:t>Depending the number received at the right inlet, it routes the incoming message to the associated outlet. If it receives 0 at the right inlet, it stops all the incoming message so that it doesn’t pass through.</a:t>
            </a:r>
          </a:p>
          <a:p>
            <a:pPr lvl="1"/>
            <a:r>
              <a:rPr lang="en-US" altLang="ja-JP" dirty="0"/>
              <a:t>For instance, if the integer value received at the right inlet was 3, it routes the incoming messages to the third outlet from the left. Similarly if the integer value was 8, it routes the incoming messages to the eighth outlet from the left.</a:t>
            </a:r>
          </a:p>
        </p:txBody>
      </p:sp>
      <p:pic>
        <p:nvPicPr>
          <p:cNvPr id="15" name="コンテンツ プレースホルダー 8" descr="挿絵 が含まれている画像&#10;&#10;自動的に生成された説明">
            <a:extLst>
              <a:ext uri="{FF2B5EF4-FFF2-40B4-BE49-F238E27FC236}">
                <a16:creationId xmlns:a16="http://schemas.microsoft.com/office/drawing/2014/main" id="{AB6A0BDD-A386-1E4D-A739-DC64E594E279}"/>
              </a:ext>
            </a:extLst>
          </p:cNvPr>
          <p:cNvPicPr>
            <a:picLocks noChangeAspect="1"/>
          </p:cNvPicPr>
          <p:nvPr/>
        </p:nvPicPr>
        <p:blipFill>
          <a:blip r:embed="rId2"/>
          <a:stretch>
            <a:fillRect/>
          </a:stretch>
        </p:blipFill>
        <p:spPr>
          <a:xfrm>
            <a:off x="838200" y="1690688"/>
            <a:ext cx="3379237" cy="674050"/>
          </a:xfrm>
          <a:prstGeom prst="rect">
            <a:avLst/>
          </a:prstGeom>
        </p:spPr>
      </p:pic>
    </p:spTree>
    <p:extLst>
      <p:ext uri="{BB962C8B-B14F-4D97-AF65-F5344CB8AC3E}">
        <p14:creationId xmlns:p14="http://schemas.microsoft.com/office/powerpoint/2010/main" val="23276308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err="1"/>
              <a:t>Ardestan</a:t>
            </a:r>
            <a:r>
              <a:rPr lang="en-US" altLang="ja-CN" dirty="0"/>
              <a:t>: Example 07</a:t>
            </a:r>
            <a:endParaRPr kumimoji="1" lang="ja-CN" altLang="en-US"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105</a:t>
            </a:fld>
            <a:endParaRPr kumimoji="1" lang="ja-JP" altLang="en-US"/>
          </a:p>
        </p:txBody>
      </p:sp>
      <p:sp>
        <p:nvSpPr>
          <p:cNvPr id="6" name="コンテンツ プレースホルダー 5">
            <a:extLst>
              <a:ext uri="{FF2B5EF4-FFF2-40B4-BE49-F238E27FC236}">
                <a16:creationId xmlns:a16="http://schemas.microsoft.com/office/drawing/2014/main" id="{69B808BE-E31A-CA4C-B081-2517E51111AB}"/>
              </a:ext>
            </a:extLst>
          </p:cNvPr>
          <p:cNvSpPr>
            <a:spLocks noGrp="1"/>
          </p:cNvSpPr>
          <p:nvPr>
            <p:ph idx="1"/>
          </p:nvPr>
        </p:nvSpPr>
        <p:spPr>
          <a:xfrm>
            <a:off x="838200" y="1825625"/>
            <a:ext cx="10515600" cy="4351338"/>
          </a:xfrm>
        </p:spPr>
        <p:txBody>
          <a:bodyPr>
            <a:normAutofit/>
          </a:bodyPr>
          <a:lstStyle/>
          <a:p>
            <a:r>
              <a:rPr lang="en-US" altLang="ja-JP" sz="2400" dirty="0"/>
              <a:t>The below program changes the output outlet of the gate object every 500 </a:t>
            </a:r>
            <a:r>
              <a:rPr lang="en-US" altLang="ja-JP" sz="2400" dirty="0" err="1"/>
              <a:t>msec</a:t>
            </a:r>
            <a:r>
              <a:rPr lang="en-US" altLang="ja-JP" sz="2400" dirty="0"/>
              <a:t> to play a simple melody.</a:t>
            </a:r>
          </a:p>
        </p:txBody>
      </p:sp>
      <p:pic>
        <p:nvPicPr>
          <p:cNvPr id="5" name="図 4" descr="テキスト, 地図 が含まれている画像&#10;&#10;自動的に生成された説明">
            <a:extLst>
              <a:ext uri="{FF2B5EF4-FFF2-40B4-BE49-F238E27FC236}">
                <a16:creationId xmlns:a16="http://schemas.microsoft.com/office/drawing/2014/main" id="{F885A697-42F3-9C43-BAFC-BED5E3F8326F}"/>
              </a:ext>
            </a:extLst>
          </p:cNvPr>
          <p:cNvPicPr>
            <a:picLocks noChangeAspect="1"/>
          </p:cNvPicPr>
          <p:nvPr/>
        </p:nvPicPr>
        <p:blipFill>
          <a:blip r:embed="rId2"/>
          <a:stretch>
            <a:fillRect/>
          </a:stretch>
        </p:blipFill>
        <p:spPr>
          <a:xfrm>
            <a:off x="2369975" y="2779755"/>
            <a:ext cx="7183016" cy="3486901"/>
          </a:xfrm>
          <a:prstGeom prst="rect">
            <a:avLst/>
          </a:prstGeom>
        </p:spPr>
      </p:pic>
    </p:spTree>
    <p:extLst>
      <p:ext uri="{BB962C8B-B14F-4D97-AF65-F5344CB8AC3E}">
        <p14:creationId xmlns:p14="http://schemas.microsoft.com/office/powerpoint/2010/main" val="5249657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lang="en-US" altLang="ja-CN" dirty="0" err="1"/>
              <a:t>Ardestan</a:t>
            </a:r>
            <a:r>
              <a:rPr lang="en-US" altLang="ja-CN" dirty="0"/>
              <a:t>: Example 08</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106</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4522124" y="1825625"/>
            <a:ext cx="6831676" cy="4351338"/>
          </a:xfrm>
        </p:spPr>
        <p:txBody>
          <a:bodyPr/>
          <a:lstStyle/>
          <a:p>
            <a:r>
              <a:rPr lang="en-US" altLang="ja-CN" dirty="0"/>
              <a:t>Here is a little more advanced example for the gate object.</a:t>
            </a:r>
          </a:p>
          <a:p>
            <a:endParaRPr lang="en-US" altLang="ja-CN" dirty="0"/>
          </a:p>
          <a:p>
            <a:r>
              <a:rPr lang="en-US" altLang="ja-CN" dirty="0"/>
              <a:t>The example program plays C-D-E-C-D-E repeatedly (but very quickly!)</a:t>
            </a:r>
          </a:p>
          <a:p>
            <a:endParaRPr lang="en-US" altLang="ja-CN" dirty="0"/>
          </a:p>
          <a:p>
            <a:pPr marL="0" indent="0">
              <a:buNone/>
            </a:pPr>
            <a:endParaRPr lang="en-US" altLang="ja-CN" dirty="0"/>
          </a:p>
          <a:p>
            <a:endParaRPr lang="ja-CN" altLang="en-US"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a:blip r:embed="rId2"/>
          <a:stretch>
            <a:fillRect/>
          </a:stretch>
        </p:blipFill>
        <p:spPr>
          <a:xfrm>
            <a:off x="838200" y="1825625"/>
            <a:ext cx="3298037" cy="4351338"/>
          </a:xfrm>
          <a:prstGeom prst="rect">
            <a:avLst/>
          </a:prstGeom>
        </p:spPr>
      </p:pic>
    </p:spTree>
    <p:extLst>
      <p:ext uri="{BB962C8B-B14F-4D97-AF65-F5344CB8AC3E}">
        <p14:creationId xmlns:p14="http://schemas.microsoft.com/office/powerpoint/2010/main" val="1405117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Arithmetic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822700" y="1825625"/>
            <a:ext cx="7531100" cy="4351338"/>
          </a:xfrm>
        </p:spPr>
        <p:txBody>
          <a:bodyPr>
            <a:normAutofit/>
          </a:bodyPr>
          <a:lstStyle/>
          <a:p>
            <a:r>
              <a:rPr lang="en-US" altLang="ja-JP" dirty="0"/>
              <a:t>When it receives a value at the right inlet, it stores the value.</a:t>
            </a:r>
          </a:p>
          <a:p>
            <a:r>
              <a:rPr lang="en-US" altLang="ja-JP" dirty="0"/>
              <a:t>When it receives a value at the left inlet, it performs the arithmetic operation.</a:t>
            </a:r>
          </a:p>
          <a:p>
            <a:r>
              <a:rPr lang="en-US" altLang="ja-JP" dirty="0"/>
              <a:t>The default stored value can be given as an argument.</a:t>
            </a:r>
          </a:p>
          <a:p>
            <a:r>
              <a:rPr lang="en-US" altLang="ja-JP" dirty="0"/>
              <a:t>% is used for modulo.</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107</a:t>
            </a:fld>
            <a:endParaRPr kumimoji="1" lang="ja-JP" altLang="en-US"/>
          </a:p>
        </p:txBody>
      </p:sp>
      <p:pic>
        <p:nvPicPr>
          <p:cNvPr id="6" name="図 5" descr="時計 が含まれている画像&#10;&#10;自動的に生成された説明">
            <a:extLst>
              <a:ext uri="{FF2B5EF4-FFF2-40B4-BE49-F238E27FC236}">
                <a16:creationId xmlns:a16="http://schemas.microsoft.com/office/drawing/2014/main" id="{2F0FED8A-5173-D945-952E-F533ACFD6102}"/>
              </a:ext>
            </a:extLst>
          </p:cNvPr>
          <p:cNvPicPr>
            <a:picLocks noChangeAspect="1"/>
          </p:cNvPicPr>
          <p:nvPr/>
        </p:nvPicPr>
        <p:blipFill>
          <a:blip r:embed="rId2"/>
          <a:stretch>
            <a:fillRect/>
          </a:stretch>
        </p:blipFill>
        <p:spPr>
          <a:xfrm>
            <a:off x="586854" y="1825625"/>
            <a:ext cx="3235846" cy="3306190"/>
          </a:xfrm>
          <a:prstGeom prst="rect">
            <a:avLst/>
          </a:prstGeom>
        </p:spPr>
      </p:pic>
    </p:spTree>
    <p:extLst>
      <p:ext uri="{BB962C8B-B14F-4D97-AF65-F5344CB8AC3E}">
        <p14:creationId xmlns:p14="http://schemas.microsoft.com/office/powerpoint/2010/main" val="25549571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Relational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822700" y="1825625"/>
            <a:ext cx="7531100" cy="4351338"/>
          </a:xfrm>
        </p:spPr>
        <p:txBody>
          <a:bodyPr>
            <a:normAutofit fontScale="92500" lnSpcReduction="10000"/>
          </a:bodyPr>
          <a:lstStyle/>
          <a:p>
            <a:r>
              <a:rPr lang="en-US" altLang="ja-JP" dirty="0"/>
              <a:t>A relational operator object compares two values.</a:t>
            </a:r>
          </a:p>
          <a:p>
            <a:r>
              <a:rPr lang="en-US" altLang="ja-JP" dirty="0"/>
              <a:t>If it received a value at the right inlet, it just stores it inside.</a:t>
            </a:r>
          </a:p>
          <a:p>
            <a:r>
              <a:rPr lang="en-US" altLang="ja-JP" dirty="0"/>
              <a:t>If it received a value at the left inlet, it compares the input value and the stored value.</a:t>
            </a:r>
          </a:p>
          <a:p>
            <a:r>
              <a:rPr lang="en-US" altLang="ja-JP" dirty="0"/>
              <a:t>If the condition is true, it outputs 1. If not, it outputs 0.</a:t>
            </a:r>
          </a:p>
          <a:p>
            <a:r>
              <a:rPr lang="en-US" altLang="ja-JP" dirty="0"/>
              <a:t>The default stored value can be given as an argument.</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108</a:t>
            </a:fld>
            <a:endParaRPr kumimoji="1" lang="ja-JP" altLang="en-US"/>
          </a:p>
        </p:txBody>
      </p:sp>
      <p:pic>
        <p:nvPicPr>
          <p:cNvPr id="13" name="図 12">
            <a:extLst>
              <a:ext uri="{FF2B5EF4-FFF2-40B4-BE49-F238E27FC236}">
                <a16:creationId xmlns:a16="http://schemas.microsoft.com/office/drawing/2014/main" id="{A7ED74B0-9B3D-6D46-B075-6EE6D3524F8C}"/>
              </a:ext>
            </a:extLst>
          </p:cNvPr>
          <p:cNvPicPr>
            <a:picLocks noChangeAspect="1"/>
          </p:cNvPicPr>
          <p:nvPr/>
        </p:nvPicPr>
        <p:blipFill>
          <a:blip r:embed="rId2"/>
          <a:stretch>
            <a:fillRect/>
          </a:stretch>
        </p:blipFill>
        <p:spPr>
          <a:xfrm>
            <a:off x="838200" y="1825625"/>
            <a:ext cx="2984500" cy="3733800"/>
          </a:xfrm>
          <a:prstGeom prst="rect">
            <a:avLst/>
          </a:prstGeom>
        </p:spPr>
      </p:pic>
    </p:spTree>
    <p:extLst>
      <p:ext uri="{BB962C8B-B14F-4D97-AF65-F5344CB8AC3E}">
        <p14:creationId xmlns:p14="http://schemas.microsoft.com/office/powerpoint/2010/main" val="2505529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Logical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297836" y="1825625"/>
            <a:ext cx="8055964" cy="4351338"/>
          </a:xfrm>
        </p:spPr>
        <p:txBody>
          <a:bodyPr>
            <a:normAutofit fontScale="77500" lnSpcReduction="20000"/>
          </a:bodyPr>
          <a:lstStyle/>
          <a:p>
            <a:r>
              <a:rPr lang="en-US" altLang="ja-JP" dirty="0"/>
              <a:t>A logical operator objects handles two Boolean values (true or false = non-zero or zero in </a:t>
            </a:r>
            <a:r>
              <a:rPr lang="en-US" altLang="ja-JP" dirty="0" err="1"/>
              <a:t>Ardestan</a:t>
            </a:r>
            <a:r>
              <a:rPr lang="en-US" altLang="ja-JP" dirty="0"/>
              <a:t>).</a:t>
            </a:r>
          </a:p>
          <a:p>
            <a:r>
              <a:rPr lang="en-US" altLang="ja-JP" dirty="0"/>
              <a:t>A logical-and object (&amp;&amp;) output 1 if both are true, 0 if either of two values is false.</a:t>
            </a:r>
          </a:p>
          <a:p>
            <a:r>
              <a:rPr lang="en-US" altLang="ja-JP" dirty="0"/>
              <a:t>A logical-or object (||) outputs 1 if either of two values is true, and 0 if both are false.</a:t>
            </a:r>
          </a:p>
          <a:p>
            <a:r>
              <a:rPr lang="en-US" altLang="ja-JP" dirty="0"/>
              <a:t>When it received a value at the right inlet, it just stores the value.</a:t>
            </a:r>
          </a:p>
          <a:p>
            <a:r>
              <a:rPr lang="en-US" altLang="ja-JP" dirty="0"/>
              <a:t>When it received a value at the left inlet, it performs the operation between the input value and the stored value.</a:t>
            </a:r>
          </a:p>
          <a:p>
            <a:r>
              <a:rPr lang="en-US" altLang="ja-JP" dirty="0"/>
              <a:t>The default value can be given as an argument.</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109</a:t>
            </a:fld>
            <a:endParaRPr kumimoji="1" lang="ja-JP" altLang="en-US"/>
          </a:p>
        </p:txBody>
      </p:sp>
      <p:pic>
        <p:nvPicPr>
          <p:cNvPr id="8" name="図 7" descr="時計 が含まれている画像&#10;&#10;自動的に生成された説明">
            <a:extLst>
              <a:ext uri="{FF2B5EF4-FFF2-40B4-BE49-F238E27FC236}">
                <a16:creationId xmlns:a16="http://schemas.microsoft.com/office/drawing/2014/main" id="{B2956A8D-4015-6342-A512-DA3F030D311C}"/>
              </a:ext>
            </a:extLst>
          </p:cNvPr>
          <p:cNvPicPr>
            <a:picLocks noChangeAspect="1"/>
          </p:cNvPicPr>
          <p:nvPr/>
        </p:nvPicPr>
        <p:blipFill>
          <a:blip r:embed="rId2"/>
          <a:stretch>
            <a:fillRect/>
          </a:stretch>
        </p:blipFill>
        <p:spPr>
          <a:xfrm>
            <a:off x="653321" y="1435828"/>
            <a:ext cx="2286000" cy="3746500"/>
          </a:xfrm>
          <a:prstGeom prst="rect">
            <a:avLst/>
          </a:prstGeom>
        </p:spPr>
      </p:pic>
    </p:spTree>
    <p:extLst>
      <p:ext uri="{BB962C8B-B14F-4D97-AF65-F5344CB8AC3E}">
        <p14:creationId xmlns:p14="http://schemas.microsoft.com/office/powerpoint/2010/main" val="61535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5F977E-A129-784A-B8D4-A5CBAEACCC65}"/>
              </a:ext>
            </a:extLst>
          </p:cNvPr>
          <p:cNvSpPr>
            <a:spLocks noGrp="1"/>
          </p:cNvSpPr>
          <p:nvPr>
            <p:ph type="title"/>
          </p:nvPr>
        </p:nvSpPr>
        <p:spPr/>
        <p:txBody>
          <a:bodyPr/>
          <a:lstStyle/>
          <a:p>
            <a:r>
              <a:rPr lang="en-US" altLang="ja-JP" dirty="0"/>
              <a:t>Midterm Project Proposal #1</a:t>
            </a:r>
            <a:br>
              <a:rPr lang="en-US" altLang="ja-JP" dirty="0"/>
            </a:br>
            <a:r>
              <a:rPr lang="en-US" altLang="ja-JP" dirty="0"/>
              <a:t>(part of your midterm grade)</a:t>
            </a:r>
            <a:endParaRPr kumimoji="1" lang="ja-JP" altLang="en-US"/>
          </a:p>
        </p:txBody>
      </p:sp>
      <p:sp>
        <p:nvSpPr>
          <p:cNvPr id="3" name="コンテンツ プレースホルダー 2">
            <a:extLst>
              <a:ext uri="{FF2B5EF4-FFF2-40B4-BE49-F238E27FC236}">
                <a16:creationId xmlns:a16="http://schemas.microsoft.com/office/drawing/2014/main" id="{D49AF0A2-A5F2-9842-A808-67E64A691614}"/>
              </a:ext>
            </a:extLst>
          </p:cNvPr>
          <p:cNvSpPr>
            <a:spLocks noGrp="1"/>
          </p:cNvSpPr>
          <p:nvPr>
            <p:ph idx="1"/>
          </p:nvPr>
        </p:nvSpPr>
        <p:spPr>
          <a:xfrm>
            <a:off x="838200" y="1825625"/>
            <a:ext cx="5268646" cy="4351338"/>
          </a:xfrm>
        </p:spPr>
        <p:txBody>
          <a:bodyPr>
            <a:normAutofit/>
          </a:bodyPr>
          <a:lstStyle/>
          <a:p>
            <a:r>
              <a:rPr kumimoji="1" lang="en-US" altLang="ja-JP" sz="2000" dirty="0"/>
              <a:t>You can go to</a:t>
            </a:r>
            <a:r>
              <a:rPr lang="en-US" altLang="ja-JP" sz="2000" dirty="0"/>
              <a:t> DAISO or</a:t>
            </a:r>
            <a:r>
              <a:rPr lang="ja-JP" altLang="en-US" sz="2000"/>
              <a:t>名創優品</a:t>
            </a:r>
            <a:r>
              <a:rPr lang="en-US" altLang="ja-JP" sz="2000" dirty="0"/>
              <a:t> to cheap materials.</a:t>
            </a:r>
          </a:p>
          <a:p>
            <a:endParaRPr kumimoji="1" lang="en-US" altLang="ja-JP" sz="2000" dirty="0"/>
          </a:p>
          <a:p>
            <a:r>
              <a:rPr kumimoji="1" lang="en-US" altLang="ja-JP" sz="2000" dirty="0"/>
              <a:t>Yet, it is highly recommended to search for materials that fit your concept as possible.</a:t>
            </a:r>
          </a:p>
          <a:p>
            <a:pPr marL="0" indent="0">
              <a:buNone/>
            </a:pPr>
            <a:endParaRPr lang="en-US" altLang="ja-JP" sz="2000" dirty="0"/>
          </a:p>
          <a:p>
            <a:pPr marL="0" indent="0">
              <a:buNone/>
            </a:pPr>
            <a:r>
              <a:rPr kumimoji="1" lang="en-US" altLang="ja-JP" sz="2000" dirty="0">
                <a:solidFill>
                  <a:srgbClr val="FF0000"/>
                </a:solidFill>
              </a:rPr>
              <a:t>Don’t randomly create one without any concept!!</a:t>
            </a:r>
          </a:p>
          <a:p>
            <a:pPr marL="0" indent="0">
              <a:buNone/>
            </a:pPr>
            <a:endParaRPr kumimoji="1" lang="en-US" altLang="ja-JP" sz="2000" dirty="0">
              <a:solidFill>
                <a:srgbClr val="FF0000"/>
              </a:solidFill>
            </a:endParaRPr>
          </a:p>
        </p:txBody>
      </p:sp>
      <p:sp>
        <p:nvSpPr>
          <p:cNvPr id="4" name="スライド番号プレースホルダー 3">
            <a:extLst>
              <a:ext uri="{FF2B5EF4-FFF2-40B4-BE49-F238E27FC236}">
                <a16:creationId xmlns:a16="http://schemas.microsoft.com/office/drawing/2014/main" id="{FDB8C727-5360-CF43-9B8A-3138E638CBC5}"/>
              </a:ext>
            </a:extLst>
          </p:cNvPr>
          <p:cNvSpPr>
            <a:spLocks noGrp="1"/>
          </p:cNvSpPr>
          <p:nvPr>
            <p:ph type="sldNum" sz="quarter" idx="12"/>
          </p:nvPr>
        </p:nvSpPr>
        <p:spPr/>
        <p:txBody>
          <a:bodyPr/>
          <a:lstStyle/>
          <a:p>
            <a:fld id="{D5DDEC14-9F2A-1C40-9F92-7E724392E266}" type="slidenum">
              <a:rPr kumimoji="1" lang="ja-JP" altLang="en-US" smtClean="0"/>
              <a:t>11</a:t>
            </a:fld>
            <a:endParaRPr kumimoji="1" lang="ja-JP" altLang="en-US"/>
          </a:p>
        </p:txBody>
      </p:sp>
      <p:pic>
        <p:nvPicPr>
          <p:cNvPr id="7" name="図 6" descr="屋内, ピンク, テーブル, 小さい が含まれている画像&#10;&#10;自動的に生成された説明">
            <a:extLst>
              <a:ext uri="{FF2B5EF4-FFF2-40B4-BE49-F238E27FC236}">
                <a16:creationId xmlns:a16="http://schemas.microsoft.com/office/drawing/2014/main" id="{3A7B603F-B9EB-4241-A826-42D058F548A1}"/>
              </a:ext>
            </a:extLst>
          </p:cNvPr>
          <p:cNvPicPr>
            <a:picLocks noChangeAspect="1"/>
          </p:cNvPicPr>
          <p:nvPr/>
        </p:nvPicPr>
        <p:blipFill>
          <a:blip r:embed="rId2"/>
          <a:stretch>
            <a:fillRect/>
          </a:stretch>
        </p:blipFill>
        <p:spPr>
          <a:xfrm>
            <a:off x="6096000" y="1825625"/>
            <a:ext cx="5268646" cy="4351337"/>
          </a:xfrm>
          <a:prstGeom prst="rect">
            <a:avLst/>
          </a:prstGeom>
        </p:spPr>
      </p:pic>
    </p:spTree>
    <p:extLst>
      <p:ext uri="{BB962C8B-B14F-4D97-AF65-F5344CB8AC3E}">
        <p14:creationId xmlns:p14="http://schemas.microsoft.com/office/powerpoint/2010/main" val="29228514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lang="en-US" altLang="ja-JP" dirty="0"/>
              <a:t>Select Object</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838200" y="2956779"/>
            <a:ext cx="10515600" cy="3220183"/>
          </a:xfrm>
        </p:spPr>
        <p:txBody>
          <a:bodyPr>
            <a:normAutofit/>
          </a:bodyPr>
          <a:lstStyle/>
          <a:p>
            <a:r>
              <a:rPr lang="en-US" altLang="ja-JP" dirty="0"/>
              <a:t>The ‘select’ object sends out a ’bang’ message if the message received at the left inlet is the same as its value (in the above case ‘1’).</a:t>
            </a:r>
          </a:p>
          <a:p>
            <a:endParaRPr lang="en-US" altLang="ja-JP" dirty="0"/>
          </a:p>
          <a:p>
            <a:r>
              <a:rPr lang="en-US" altLang="ja-JP" dirty="0"/>
              <a:t>Otherwise, it sends the received message as it is from the right outlet.</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110</a:t>
            </a:fld>
            <a:endParaRPr kumimoji="1" lang="ja-JP" altLang="en-US"/>
          </a:p>
        </p:txBody>
      </p:sp>
      <p:pic>
        <p:nvPicPr>
          <p:cNvPr id="6" name="図 5" descr="挿絵 が含まれている画像&#10;&#10;自動的に生成された説明">
            <a:extLst>
              <a:ext uri="{FF2B5EF4-FFF2-40B4-BE49-F238E27FC236}">
                <a16:creationId xmlns:a16="http://schemas.microsoft.com/office/drawing/2014/main" id="{3557EAFE-18ED-984C-A8C8-7DEA1CAF3678}"/>
              </a:ext>
            </a:extLst>
          </p:cNvPr>
          <p:cNvPicPr>
            <a:picLocks noChangeAspect="1"/>
          </p:cNvPicPr>
          <p:nvPr/>
        </p:nvPicPr>
        <p:blipFill>
          <a:blip r:embed="rId2"/>
          <a:stretch>
            <a:fillRect/>
          </a:stretch>
        </p:blipFill>
        <p:spPr>
          <a:xfrm>
            <a:off x="838200" y="2049226"/>
            <a:ext cx="3462829" cy="728165"/>
          </a:xfrm>
          <a:prstGeom prst="rect">
            <a:avLst/>
          </a:prstGeom>
        </p:spPr>
      </p:pic>
    </p:spTree>
    <p:extLst>
      <p:ext uri="{BB962C8B-B14F-4D97-AF65-F5344CB8AC3E}">
        <p14:creationId xmlns:p14="http://schemas.microsoft.com/office/powerpoint/2010/main" val="441561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111</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4522124" y="1825625"/>
            <a:ext cx="6831676" cy="4351338"/>
          </a:xfrm>
        </p:spPr>
        <p:txBody>
          <a:bodyPr/>
          <a:lstStyle/>
          <a:p>
            <a:r>
              <a:rPr lang="en-US" altLang="ja-CN" dirty="0"/>
              <a:t>This part of the program implements a counter, which counts 1, 2, 3, 1, 2, 3, 1, 2 3…</a:t>
            </a:r>
          </a:p>
          <a:p>
            <a:endParaRPr lang="ja-CN" altLang="en-US"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a:blip r:embed="rId2"/>
          <a:stretch>
            <a:fillRect/>
          </a:stretch>
        </p:blipFill>
        <p:spPr>
          <a:xfrm>
            <a:off x="838200" y="1825625"/>
            <a:ext cx="3298037" cy="4351338"/>
          </a:xfrm>
          <a:prstGeom prst="rect">
            <a:avLst/>
          </a:prstGeom>
        </p:spPr>
      </p:pic>
      <p:sp>
        <p:nvSpPr>
          <p:cNvPr id="6" name="円/楕円 5">
            <a:extLst>
              <a:ext uri="{FF2B5EF4-FFF2-40B4-BE49-F238E27FC236}">
                <a16:creationId xmlns:a16="http://schemas.microsoft.com/office/drawing/2014/main" id="{1A4E3AA9-9676-5E4D-A3E2-D90139CD8892}"/>
              </a:ext>
            </a:extLst>
          </p:cNvPr>
          <p:cNvSpPr/>
          <p:nvPr/>
        </p:nvSpPr>
        <p:spPr>
          <a:xfrm>
            <a:off x="1828799" y="2867891"/>
            <a:ext cx="2493819" cy="2369127"/>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86680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112</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lstStyle/>
          <a:p>
            <a:r>
              <a:rPr lang="en-US" altLang="ja-CN" dirty="0"/>
              <a:t>Let’s zoom this part and see what happens here.</a:t>
            </a:r>
          </a:p>
          <a:p>
            <a:endParaRPr lang="ja-CN" altLang="en-US"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Tree>
    <p:extLst>
      <p:ext uri="{BB962C8B-B14F-4D97-AF65-F5344CB8AC3E}">
        <p14:creationId xmlns:p14="http://schemas.microsoft.com/office/powerpoint/2010/main" val="437169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113</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lstStyle/>
          <a:p>
            <a:r>
              <a:rPr lang="en-US" altLang="ja-CN" dirty="0"/>
              <a:t>First, note that the initial value stored here is 1.</a:t>
            </a:r>
            <a:endParaRPr lang="ja-CN" altLang="en-US"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4488873" y="3034145"/>
            <a:ext cx="1607127" cy="394855"/>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5453688" y="2782011"/>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1</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304328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114</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lstStyle/>
          <a:p>
            <a:r>
              <a:rPr lang="en-US" altLang="en-US" dirty="0"/>
              <a:t>When the int object received a ‘bang’, it outputs ‘1’ to the trigger object.</a:t>
            </a:r>
            <a:endParaRPr lang="ja-CN" altLang="en-US"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4488873" y="3490063"/>
            <a:ext cx="2233660" cy="394855"/>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4488873" y="3440097"/>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1</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0" name="直線矢印コネクタ 9">
            <a:extLst>
              <a:ext uri="{FF2B5EF4-FFF2-40B4-BE49-F238E27FC236}">
                <a16:creationId xmlns:a16="http://schemas.microsoft.com/office/drawing/2014/main" id="{CFD5D542-3BA8-AB40-B2F7-F06C977EE586}"/>
              </a:ext>
            </a:extLst>
          </p:cNvPr>
          <p:cNvCxnSpPr>
            <a:cxnSpLocks/>
          </p:cNvCxnSpPr>
          <p:nvPr/>
        </p:nvCxnSpPr>
        <p:spPr>
          <a:xfrm>
            <a:off x="4878339" y="3166533"/>
            <a:ext cx="3079" cy="4572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6788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115</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First, ‘1’ is sent to the gate object by the trigger object, resulting the output outlet of the gate object to the left most inlet.</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2710873" y="4067481"/>
            <a:ext cx="2233660" cy="394855"/>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4099407" y="3882815"/>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1</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816520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116</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lstStyle/>
          <a:p>
            <a:r>
              <a:rPr lang="en-US" altLang="en-US" dirty="0"/>
              <a:t>Then, the trigger object ends ‘1’ to the ‘+’ object.</a:t>
            </a:r>
            <a:endParaRPr lang="ja-CN" altLang="en-US"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6404649" y="3972719"/>
            <a:ext cx="1510626" cy="327819"/>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5843154" y="4086899"/>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1</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0" name="直線矢印コネクタ 9">
            <a:extLst>
              <a:ext uri="{FF2B5EF4-FFF2-40B4-BE49-F238E27FC236}">
                <a16:creationId xmlns:a16="http://schemas.microsoft.com/office/drawing/2014/main" id="{CFD5D542-3BA8-AB40-B2F7-F06C977EE586}"/>
              </a:ext>
            </a:extLst>
          </p:cNvPr>
          <p:cNvCxnSpPr>
            <a:cxnSpLocks/>
          </p:cNvCxnSpPr>
          <p:nvPr/>
        </p:nvCxnSpPr>
        <p:spPr>
          <a:xfrm>
            <a:off x="4878339" y="3908028"/>
            <a:ext cx="1526310" cy="2286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2566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117</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lstStyle/>
          <a:p>
            <a:r>
              <a:rPr lang="en-US" altLang="en-US" dirty="0"/>
              <a:t>The ‘+’ object adds ‘1’ to the incoming integer value. The output will be ‘2’</a:t>
            </a:r>
            <a:endParaRPr lang="ja-CN" altLang="en-US"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6667787" y="4379316"/>
            <a:ext cx="1928499" cy="392709"/>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6209916" y="4188182"/>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2</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0" name="直線矢印コネクタ 9">
            <a:extLst>
              <a:ext uri="{FF2B5EF4-FFF2-40B4-BE49-F238E27FC236}">
                <a16:creationId xmlns:a16="http://schemas.microsoft.com/office/drawing/2014/main" id="{CFD5D542-3BA8-AB40-B2F7-F06C977EE586}"/>
              </a:ext>
            </a:extLst>
          </p:cNvPr>
          <p:cNvCxnSpPr>
            <a:cxnSpLocks/>
          </p:cNvCxnSpPr>
          <p:nvPr/>
        </p:nvCxnSpPr>
        <p:spPr>
          <a:xfrm>
            <a:off x="6632670" y="4086899"/>
            <a:ext cx="0" cy="57189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2211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118</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lstStyle/>
          <a:p>
            <a:r>
              <a:rPr lang="en-US" altLang="en-US" dirty="0"/>
              <a:t>The ‘+’ object adds ‘1’ to the incoming integer value. The output will be ‘2’</a:t>
            </a:r>
            <a:endParaRPr lang="ja-CN" altLang="en-US"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6667787" y="4379316"/>
            <a:ext cx="1928499" cy="392709"/>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7191724" y="3327929"/>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2</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0" name="直線矢印コネクタ 9">
            <a:extLst>
              <a:ext uri="{FF2B5EF4-FFF2-40B4-BE49-F238E27FC236}">
                <a16:creationId xmlns:a16="http://schemas.microsoft.com/office/drawing/2014/main" id="{CFD5D542-3BA8-AB40-B2F7-F06C977EE586}"/>
              </a:ext>
            </a:extLst>
          </p:cNvPr>
          <p:cNvCxnSpPr>
            <a:cxnSpLocks/>
          </p:cNvCxnSpPr>
          <p:nvPr/>
        </p:nvCxnSpPr>
        <p:spPr>
          <a:xfrm flipH="1" flipV="1">
            <a:off x="6209916" y="3191689"/>
            <a:ext cx="1963616" cy="111335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72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119</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lstStyle/>
          <a:p>
            <a:r>
              <a:rPr lang="en-US" altLang="ja-JP" dirty="0"/>
              <a:t>Now, the value stored in this int object will be ‘2’. </a:t>
            </a:r>
            <a:endParaRPr lang="ja-CN" altLang="en-US"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4489439" y="3092227"/>
            <a:ext cx="1606562" cy="336774"/>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5453688" y="2822357"/>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2</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55525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6B5D77-1FC1-C449-B161-54AB49EAB713}"/>
              </a:ext>
            </a:extLst>
          </p:cNvPr>
          <p:cNvSpPr>
            <a:spLocks noGrp="1"/>
          </p:cNvSpPr>
          <p:nvPr>
            <p:ph type="title"/>
          </p:nvPr>
        </p:nvSpPr>
        <p:spPr/>
        <p:txBody>
          <a:bodyPr>
            <a:normAutofit/>
          </a:bodyPr>
          <a:lstStyle/>
          <a:p>
            <a:pPr algn="ctr"/>
            <a:r>
              <a:rPr kumimoji="1" lang="en-US" altLang="ja-JP" sz="4000"/>
              <a:t>What do we use </a:t>
            </a:r>
            <a:r>
              <a:rPr lang="en-US" altLang="ja-JP" sz="4000"/>
              <a:t>for this project?</a:t>
            </a:r>
            <a:endParaRPr kumimoji="1" lang="ja-JP" altLang="en-US" sz="4000"/>
          </a:p>
        </p:txBody>
      </p:sp>
      <p:sp>
        <p:nvSpPr>
          <p:cNvPr id="3" name="コンテンツ プレースホルダー 2">
            <a:extLst>
              <a:ext uri="{FF2B5EF4-FFF2-40B4-BE49-F238E27FC236}">
                <a16:creationId xmlns:a16="http://schemas.microsoft.com/office/drawing/2014/main" id="{6144FE12-D9BD-6B4A-83D8-DD086B4784B4}"/>
              </a:ext>
            </a:extLst>
          </p:cNvPr>
          <p:cNvSpPr>
            <a:spLocks noGrp="1"/>
          </p:cNvSpPr>
          <p:nvPr>
            <p:ph idx="1"/>
          </p:nvPr>
        </p:nvSpPr>
        <p:spPr>
          <a:xfrm>
            <a:off x="838200" y="1825625"/>
            <a:ext cx="6327883" cy="4351338"/>
          </a:xfrm>
        </p:spPr>
        <p:txBody>
          <a:bodyPr>
            <a:normAutofit fontScale="85000" lnSpcReduction="20000"/>
          </a:bodyPr>
          <a:lstStyle/>
          <a:p>
            <a:r>
              <a:rPr kumimoji="1" lang="en-US" altLang="ja-JP" dirty="0"/>
              <a:t>Arduino</a:t>
            </a:r>
          </a:p>
          <a:p>
            <a:pPr lvl="1"/>
            <a:r>
              <a:rPr kumimoji="1" lang="en-US" altLang="ja-JP" dirty="0"/>
              <a:t>a simple card-size single board computer.</a:t>
            </a:r>
          </a:p>
          <a:p>
            <a:pPr lvl="1"/>
            <a:r>
              <a:rPr lang="en-US" altLang="ja-JP" dirty="0"/>
              <a:t>widely used to prototype interactive artworks and products.</a:t>
            </a:r>
          </a:p>
          <a:p>
            <a:pPr lvl="1"/>
            <a:endParaRPr lang="en-US" altLang="ja-JP" dirty="0"/>
          </a:p>
          <a:p>
            <a:pPr lvl="1"/>
            <a:r>
              <a:rPr lang="en-US" altLang="ja-JP" dirty="0"/>
              <a:t>equipped with digital/analog input/output.</a:t>
            </a:r>
          </a:p>
          <a:p>
            <a:pPr lvl="1"/>
            <a:r>
              <a:rPr lang="en-US" altLang="ja-JP" dirty="0"/>
              <a:t>can control various sensors and actuators.</a:t>
            </a:r>
          </a:p>
          <a:p>
            <a:pPr lvl="1"/>
            <a:endParaRPr lang="en-US" altLang="ja-JP" dirty="0"/>
          </a:p>
          <a:p>
            <a:pPr lvl="1"/>
            <a:r>
              <a:rPr kumimoji="1" lang="en-US" altLang="ja-JP" dirty="0"/>
              <a:t>can be </a:t>
            </a:r>
            <a:r>
              <a:rPr lang="en-US" altLang="ja-JP" dirty="0"/>
              <a:t>easily connected to your laptop/desktop computer.</a:t>
            </a:r>
          </a:p>
          <a:p>
            <a:pPr lvl="1"/>
            <a:r>
              <a:rPr lang="en-US" altLang="ja-JP" dirty="0"/>
              <a:t>can be programmed in C++.</a:t>
            </a:r>
          </a:p>
          <a:p>
            <a:pPr lvl="1"/>
            <a:endParaRPr lang="en-US" altLang="ja-JP" dirty="0"/>
          </a:p>
          <a:p>
            <a:pPr lvl="1"/>
            <a:r>
              <a:rPr lang="en-US" altLang="ja-JP" dirty="0"/>
              <a:t>Open source hardware/software.</a:t>
            </a:r>
          </a:p>
          <a:p>
            <a:pPr lvl="1"/>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2543F6F6-62B8-7842-912A-AFDBDEAD4E6A}"/>
              </a:ext>
            </a:extLst>
          </p:cNvPr>
          <p:cNvSpPr>
            <a:spLocks noGrp="1"/>
          </p:cNvSpPr>
          <p:nvPr>
            <p:ph type="sldNum" sz="quarter" idx="12"/>
          </p:nvPr>
        </p:nvSpPr>
        <p:spPr/>
        <p:txBody>
          <a:bodyPr/>
          <a:lstStyle/>
          <a:p>
            <a:fld id="{D5DDEC14-9F2A-1C40-9F92-7E724392E266}" type="slidenum">
              <a:rPr kumimoji="1" lang="ja-JP" altLang="en-US" smtClean="0"/>
              <a:t>12</a:t>
            </a:fld>
            <a:endParaRPr kumimoji="1" lang="ja-JP" altLang="en-US"/>
          </a:p>
        </p:txBody>
      </p:sp>
      <p:pic>
        <p:nvPicPr>
          <p:cNvPr id="5" name="図 4">
            <a:extLst>
              <a:ext uri="{FF2B5EF4-FFF2-40B4-BE49-F238E27FC236}">
                <a16:creationId xmlns:a16="http://schemas.microsoft.com/office/drawing/2014/main" id="{9E30F110-9A10-6F4D-B812-8E617EA38CEA}"/>
              </a:ext>
            </a:extLst>
          </p:cNvPr>
          <p:cNvPicPr>
            <a:picLocks noChangeAspect="1"/>
          </p:cNvPicPr>
          <p:nvPr/>
        </p:nvPicPr>
        <p:blipFill>
          <a:blip r:embed="rId2"/>
          <a:stretch>
            <a:fillRect/>
          </a:stretch>
        </p:blipFill>
        <p:spPr>
          <a:xfrm>
            <a:off x="7166083" y="1907435"/>
            <a:ext cx="4187717" cy="4187717"/>
          </a:xfrm>
          <a:prstGeom prst="rect">
            <a:avLst/>
          </a:prstGeom>
        </p:spPr>
      </p:pic>
      <p:sp>
        <p:nvSpPr>
          <p:cNvPr id="6" name="正方形/長方形 5">
            <a:extLst>
              <a:ext uri="{FF2B5EF4-FFF2-40B4-BE49-F238E27FC236}">
                <a16:creationId xmlns:a16="http://schemas.microsoft.com/office/drawing/2014/main" id="{B54DE29D-8C16-0440-B83F-E2F3BCD1129F}"/>
              </a:ext>
            </a:extLst>
          </p:cNvPr>
          <p:cNvSpPr/>
          <p:nvPr/>
        </p:nvSpPr>
        <p:spPr>
          <a:xfrm>
            <a:off x="838200" y="6365917"/>
            <a:ext cx="9705109" cy="253916"/>
          </a:xfrm>
          <a:prstGeom prst="rect">
            <a:avLst/>
          </a:prstGeom>
        </p:spPr>
        <p:txBody>
          <a:bodyPr wrap="square">
            <a:spAutoFit/>
          </a:bodyPr>
          <a:lstStyle/>
          <a:p>
            <a:pPr algn="just"/>
            <a:r>
              <a:rPr lang="en-US" altLang="ja-JP" sz="1050" dirty="0">
                <a:latin typeface="Courier New" panose="02070309020205020404" pitchFamily="49" charset="0"/>
                <a:cs typeface="Courier New" panose="02070309020205020404" pitchFamily="49" charset="0"/>
              </a:rPr>
              <a:t>Image: </a:t>
            </a:r>
            <a:r>
              <a:rPr lang="en-US" altLang="ja-JP" sz="1050" dirty="0">
                <a:latin typeface="Courier New" panose="02070309020205020404" pitchFamily="49" charset="0"/>
                <a:cs typeface="Courier New" panose="02070309020205020404" pitchFamily="49" charset="0"/>
                <a:hlinkClick r:id="rId3"/>
              </a:rPr>
              <a:t>https://commons.wikimedia.org/wiki/File:Arduino_Uno_-_R3.jpg</a:t>
            </a:r>
            <a:r>
              <a:rPr lang="en-US" altLang="ja-JP" sz="1050" dirty="0">
                <a:latin typeface="Courier New" panose="02070309020205020404" pitchFamily="49" charset="0"/>
                <a:cs typeface="Courier New" panose="02070309020205020404" pitchFamily="49" charset="0"/>
              </a:rPr>
              <a:t> (Creative Commons Attribution 2.0 Generic license).</a:t>
            </a:r>
            <a:endParaRPr lang="ja-JP" altLang="en-US" sz="105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5877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120</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ja-JP" sz="2400" dirty="0"/>
              <a:t>Now, the ‘&gt;’object receives ‘2’. As 2 is not larger than 3, it outputs ‘0’ (which means false).</a:t>
            </a:r>
            <a:endParaRPr lang="ja-CN" altLang="en-US" sz="24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6439525" y="4937194"/>
            <a:ext cx="1518613" cy="36933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6439525" y="4722074"/>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2</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0" name="直線矢印コネクタ 9">
            <a:extLst>
              <a:ext uri="{FF2B5EF4-FFF2-40B4-BE49-F238E27FC236}">
                <a16:creationId xmlns:a16="http://schemas.microsoft.com/office/drawing/2014/main" id="{71CC4AEE-2C4A-C245-90A2-055733AFD530}"/>
              </a:ext>
            </a:extLst>
          </p:cNvPr>
          <p:cNvCxnSpPr>
            <a:cxnSpLocks/>
          </p:cNvCxnSpPr>
          <p:nvPr/>
        </p:nvCxnSpPr>
        <p:spPr>
          <a:xfrm>
            <a:off x="6958013" y="4623518"/>
            <a:ext cx="0" cy="46788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3537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121</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As 0 is not 1, the select object pass through 0 from its right inlet, but there is no connection from the right inlet, the message passing is finished. </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6634258" y="5350962"/>
            <a:ext cx="1666778" cy="467888"/>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6439525" y="5080186"/>
            <a:ext cx="389466" cy="369332"/>
          </a:xfrm>
          <a:prstGeom prst="rect">
            <a:avLst/>
          </a:prstGeom>
          <a:noFill/>
        </p:spPr>
        <p:txBody>
          <a:bodyPr wrap="square" rtlCol="0">
            <a:spAutoFit/>
          </a:bodyPr>
          <a:lstStyle/>
          <a:p>
            <a:r>
              <a:rPr lang="en-US" altLang="ja-JP" b="1" dirty="0">
                <a:solidFill>
                  <a:srgbClr val="FF0000"/>
                </a:solidFill>
                <a:latin typeface="Courier New" panose="02070309020205020404" pitchFamily="49" charset="0"/>
                <a:cs typeface="Courier New" panose="02070309020205020404" pitchFamily="49" charset="0"/>
              </a:rPr>
              <a:t>0</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0" name="直線矢印コネクタ 9">
            <a:extLst>
              <a:ext uri="{FF2B5EF4-FFF2-40B4-BE49-F238E27FC236}">
                <a16:creationId xmlns:a16="http://schemas.microsoft.com/office/drawing/2014/main" id="{71CC4AEE-2C4A-C245-90A2-055733AFD530}"/>
              </a:ext>
            </a:extLst>
          </p:cNvPr>
          <p:cNvCxnSpPr>
            <a:cxnSpLocks/>
          </p:cNvCxnSpPr>
          <p:nvPr/>
        </p:nvCxnSpPr>
        <p:spPr>
          <a:xfrm>
            <a:off x="6828991" y="5080186"/>
            <a:ext cx="0" cy="46788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5340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122</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1800" dirty="0"/>
              <a:t>To summarize, What just happened is (1) the gate objects opens its first inlet (as it received ‘1’) and (2) the above integer object now stores ‘2’. ‘2’ will be the next output from the int object.</a:t>
            </a:r>
            <a:endParaRPr lang="ja-CN" altLang="en-US" sz="18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2805208" y="4267168"/>
            <a:ext cx="566642" cy="333407"/>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5648421" y="2765611"/>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2</a:t>
            </a:r>
            <a:endParaRPr kumimoji="1" lang="ja-JP" altLang="en-US" b="1">
              <a:solidFill>
                <a:srgbClr val="FF0000"/>
              </a:solidFill>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F4E006F6-8266-F741-AEE5-DAED2B4FEB64}"/>
              </a:ext>
            </a:extLst>
          </p:cNvPr>
          <p:cNvSpPr txBox="1"/>
          <p:nvPr/>
        </p:nvSpPr>
        <p:spPr>
          <a:xfrm>
            <a:off x="2487816" y="3897836"/>
            <a:ext cx="1201425"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open</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013863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123</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If the above trigger object receives a bang message again, the gate object opens its middle outlet and the above int object stores ‘3’. </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3548158" y="4190936"/>
            <a:ext cx="566642" cy="333407"/>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5438005" y="2509155"/>
            <a:ext cx="4691834" cy="646331"/>
          </a:xfrm>
          <a:prstGeom prst="rect">
            <a:avLst/>
          </a:prstGeom>
          <a:noFill/>
        </p:spPr>
        <p:txBody>
          <a:bodyPr wrap="square" rtlCol="0">
            <a:spAutoFit/>
          </a:bodyPr>
          <a:lstStyle/>
          <a:p>
            <a:r>
              <a:rPr lang="en-US" altLang="ja-JP" b="1" dirty="0">
                <a:solidFill>
                  <a:srgbClr val="FF0000"/>
                </a:solidFill>
                <a:latin typeface="Courier New" panose="02070309020205020404" pitchFamily="49" charset="0"/>
                <a:cs typeface="Courier New" panose="02070309020205020404" pitchFamily="49" charset="0"/>
              </a:rPr>
              <a:t>3 (updated after opening </a:t>
            </a:r>
            <a:br>
              <a:rPr lang="en-US" altLang="ja-JP" b="1" dirty="0">
                <a:solidFill>
                  <a:srgbClr val="FF0000"/>
                </a:solidFill>
                <a:latin typeface="Courier New" panose="02070309020205020404" pitchFamily="49" charset="0"/>
                <a:cs typeface="Courier New" panose="02070309020205020404" pitchFamily="49" charset="0"/>
              </a:rPr>
            </a:br>
            <a:r>
              <a:rPr lang="en-US" altLang="ja-JP" b="1" dirty="0">
                <a:solidFill>
                  <a:srgbClr val="FF0000"/>
                </a:solidFill>
                <a:latin typeface="Courier New" panose="02070309020205020404" pitchFamily="49" charset="0"/>
                <a:cs typeface="Courier New" panose="02070309020205020404" pitchFamily="49" charset="0"/>
              </a:rPr>
              <a:t>the gate object’s middle outlet)</a:t>
            </a:r>
            <a:endParaRPr kumimoji="1" lang="ja-JP" altLang="en-US" b="1">
              <a:solidFill>
                <a:srgbClr val="FF0000"/>
              </a:solidFill>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F4E006F6-8266-F741-AEE5-DAED2B4FEB64}"/>
              </a:ext>
            </a:extLst>
          </p:cNvPr>
          <p:cNvSpPr txBox="1"/>
          <p:nvPr/>
        </p:nvSpPr>
        <p:spPr>
          <a:xfrm>
            <a:off x="3230766" y="3779709"/>
            <a:ext cx="1201425"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open</a:t>
            </a:r>
            <a:endParaRPr kumimoji="1" lang="ja-JP" altLang="en-US" b="1">
              <a:solidFill>
                <a:srgbClr val="FF0000"/>
              </a:solidFill>
              <a:latin typeface="Courier New" panose="02070309020205020404" pitchFamily="49" charset="0"/>
              <a:cs typeface="Courier New" panose="02070309020205020404" pitchFamily="49" charset="0"/>
            </a:endParaRPr>
          </a:p>
        </p:txBody>
      </p:sp>
      <p:sp>
        <p:nvSpPr>
          <p:cNvPr id="10" name="テキスト ボックス 9">
            <a:extLst>
              <a:ext uri="{FF2B5EF4-FFF2-40B4-BE49-F238E27FC236}">
                <a16:creationId xmlns:a16="http://schemas.microsoft.com/office/drawing/2014/main" id="{6CDDC5AD-AEA9-DA4D-AD48-33C204E24D41}"/>
              </a:ext>
            </a:extLst>
          </p:cNvPr>
          <p:cNvSpPr txBox="1"/>
          <p:nvPr/>
        </p:nvSpPr>
        <p:spPr>
          <a:xfrm>
            <a:off x="4936378" y="4188478"/>
            <a:ext cx="566643" cy="369332"/>
          </a:xfrm>
          <a:prstGeom prst="rect">
            <a:avLst/>
          </a:prstGeom>
          <a:noFill/>
        </p:spPr>
        <p:txBody>
          <a:bodyPr wrap="square" rtlCol="0">
            <a:spAutoFit/>
          </a:bodyPr>
          <a:lstStyle/>
          <a:p>
            <a:r>
              <a:rPr lang="en-US" altLang="ja-JP" b="1" dirty="0">
                <a:solidFill>
                  <a:srgbClr val="FF0000"/>
                </a:solidFill>
                <a:latin typeface="Courier New" panose="02070309020205020404" pitchFamily="49" charset="0"/>
                <a:cs typeface="Courier New" panose="02070309020205020404" pitchFamily="49" charset="0"/>
              </a:rPr>
              <a:t>2</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2" name="直線矢印コネクタ 11">
            <a:extLst>
              <a:ext uri="{FF2B5EF4-FFF2-40B4-BE49-F238E27FC236}">
                <a16:creationId xmlns:a16="http://schemas.microsoft.com/office/drawing/2014/main" id="{68752421-3A77-6848-8154-2176C0C665B7}"/>
              </a:ext>
            </a:extLst>
          </p:cNvPr>
          <p:cNvCxnSpPr>
            <a:cxnSpLocks/>
          </p:cNvCxnSpPr>
          <p:nvPr/>
        </p:nvCxnSpPr>
        <p:spPr>
          <a:xfrm flipH="1">
            <a:off x="4432191" y="4092978"/>
            <a:ext cx="1188580" cy="191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5213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124</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Now let’s see what happens from the below case.</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3548158" y="4190936"/>
            <a:ext cx="566642" cy="333407"/>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A617C52-2E16-BC43-98D3-10357B2BB224}"/>
              </a:ext>
            </a:extLst>
          </p:cNvPr>
          <p:cNvSpPr txBox="1"/>
          <p:nvPr/>
        </p:nvSpPr>
        <p:spPr>
          <a:xfrm>
            <a:off x="5648421" y="2765611"/>
            <a:ext cx="389466" cy="369332"/>
          </a:xfrm>
          <a:prstGeom prst="rect">
            <a:avLst/>
          </a:prstGeom>
          <a:noFill/>
        </p:spPr>
        <p:txBody>
          <a:bodyPr wrap="square" rtlCol="0">
            <a:spAutoFit/>
          </a:bodyPr>
          <a:lstStyle/>
          <a:p>
            <a:r>
              <a:rPr lang="en-US" altLang="ja-JP" b="1" dirty="0">
                <a:solidFill>
                  <a:srgbClr val="FF0000"/>
                </a:solidFill>
                <a:latin typeface="Courier New" panose="02070309020205020404" pitchFamily="49" charset="0"/>
                <a:cs typeface="Courier New" panose="02070309020205020404" pitchFamily="49" charset="0"/>
              </a:rPr>
              <a:t>3</a:t>
            </a:r>
            <a:endParaRPr kumimoji="1" lang="ja-JP" altLang="en-US" b="1">
              <a:solidFill>
                <a:srgbClr val="FF0000"/>
              </a:solidFill>
              <a:latin typeface="Courier New" panose="02070309020205020404" pitchFamily="49" charset="0"/>
              <a:cs typeface="Courier New" panose="02070309020205020404" pitchFamily="49" charset="0"/>
            </a:endParaRPr>
          </a:p>
        </p:txBody>
      </p:sp>
      <p:sp>
        <p:nvSpPr>
          <p:cNvPr id="11" name="テキスト ボックス 10">
            <a:extLst>
              <a:ext uri="{FF2B5EF4-FFF2-40B4-BE49-F238E27FC236}">
                <a16:creationId xmlns:a16="http://schemas.microsoft.com/office/drawing/2014/main" id="{F4E006F6-8266-F741-AEE5-DAED2B4FEB64}"/>
              </a:ext>
            </a:extLst>
          </p:cNvPr>
          <p:cNvSpPr txBox="1"/>
          <p:nvPr/>
        </p:nvSpPr>
        <p:spPr>
          <a:xfrm>
            <a:off x="3230766" y="3779709"/>
            <a:ext cx="1201425"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open</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897465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125</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The middle trigger object receives ‘3’. </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3548158" y="4190936"/>
            <a:ext cx="566642" cy="333407"/>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E006F6-8266-F741-AEE5-DAED2B4FEB64}"/>
              </a:ext>
            </a:extLst>
          </p:cNvPr>
          <p:cNvSpPr txBox="1"/>
          <p:nvPr/>
        </p:nvSpPr>
        <p:spPr>
          <a:xfrm>
            <a:off x="3230766" y="3779709"/>
            <a:ext cx="1201425"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open</a:t>
            </a:r>
            <a:endParaRPr kumimoji="1" lang="ja-JP" altLang="en-US" b="1">
              <a:solidFill>
                <a:srgbClr val="FF0000"/>
              </a:solidFill>
              <a:latin typeface="Courier New" panose="02070309020205020404" pitchFamily="49" charset="0"/>
              <a:cs typeface="Courier New" panose="02070309020205020404" pitchFamily="49" charset="0"/>
            </a:endParaRPr>
          </a:p>
        </p:txBody>
      </p:sp>
      <p:sp>
        <p:nvSpPr>
          <p:cNvPr id="10" name="テキスト ボックス 9">
            <a:extLst>
              <a:ext uri="{FF2B5EF4-FFF2-40B4-BE49-F238E27FC236}">
                <a16:creationId xmlns:a16="http://schemas.microsoft.com/office/drawing/2014/main" id="{F530D9A1-D93A-2C4D-9C21-CFEC32822F09}"/>
              </a:ext>
            </a:extLst>
          </p:cNvPr>
          <p:cNvSpPr txBox="1"/>
          <p:nvPr/>
        </p:nvSpPr>
        <p:spPr>
          <a:xfrm>
            <a:off x="4488873" y="3440097"/>
            <a:ext cx="389466" cy="369332"/>
          </a:xfrm>
          <a:prstGeom prst="rect">
            <a:avLst/>
          </a:prstGeom>
          <a:noFill/>
        </p:spPr>
        <p:txBody>
          <a:bodyPr wrap="square" rtlCol="0">
            <a:spAutoFit/>
          </a:bodyPr>
          <a:lstStyle/>
          <a:p>
            <a:r>
              <a:rPr lang="en-US" altLang="ja-JP" b="1" dirty="0">
                <a:solidFill>
                  <a:srgbClr val="FF0000"/>
                </a:solidFill>
                <a:latin typeface="Courier New" panose="02070309020205020404" pitchFamily="49" charset="0"/>
                <a:cs typeface="Courier New" panose="02070309020205020404" pitchFamily="49" charset="0"/>
              </a:rPr>
              <a:t>3</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2" name="直線矢印コネクタ 11">
            <a:extLst>
              <a:ext uri="{FF2B5EF4-FFF2-40B4-BE49-F238E27FC236}">
                <a16:creationId xmlns:a16="http://schemas.microsoft.com/office/drawing/2014/main" id="{C3DC82B5-D8F2-0948-AD29-3E33B397B6F3}"/>
              </a:ext>
            </a:extLst>
          </p:cNvPr>
          <p:cNvCxnSpPr>
            <a:cxnSpLocks/>
          </p:cNvCxnSpPr>
          <p:nvPr/>
        </p:nvCxnSpPr>
        <p:spPr>
          <a:xfrm>
            <a:off x="4878339" y="3166533"/>
            <a:ext cx="3079" cy="4572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0418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126</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The gate objects receives ‘3’ and opens the right outlet.</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3922231" y="4206795"/>
            <a:ext cx="566642" cy="333407"/>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E006F6-8266-F741-AEE5-DAED2B4FEB64}"/>
              </a:ext>
            </a:extLst>
          </p:cNvPr>
          <p:cNvSpPr txBox="1"/>
          <p:nvPr/>
        </p:nvSpPr>
        <p:spPr>
          <a:xfrm>
            <a:off x="3841352" y="3769995"/>
            <a:ext cx="1201425"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open</a:t>
            </a:r>
            <a:endParaRPr kumimoji="1" lang="ja-JP" altLang="en-US" b="1">
              <a:solidFill>
                <a:srgbClr val="FF0000"/>
              </a:solidFill>
              <a:latin typeface="Courier New" panose="02070309020205020404" pitchFamily="49" charset="0"/>
              <a:cs typeface="Courier New" panose="02070309020205020404" pitchFamily="49" charset="0"/>
            </a:endParaRPr>
          </a:p>
        </p:txBody>
      </p:sp>
      <p:sp>
        <p:nvSpPr>
          <p:cNvPr id="10" name="テキスト ボックス 9">
            <a:extLst>
              <a:ext uri="{FF2B5EF4-FFF2-40B4-BE49-F238E27FC236}">
                <a16:creationId xmlns:a16="http://schemas.microsoft.com/office/drawing/2014/main" id="{F530D9A1-D93A-2C4D-9C21-CFEC32822F09}"/>
              </a:ext>
            </a:extLst>
          </p:cNvPr>
          <p:cNvSpPr txBox="1"/>
          <p:nvPr/>
        </p:nvSpPr>
        <p:spPr>
          <a:xfrm>
            <a:off x="5162501" y="3993442"/>
            <a:ext cx="389466" cy="369332"/>
          </a:xfrm>
          <a:prstGeom prst="rect">
            <a:avLst/>
          </a:prstGeom>
          <a:noFill/>
        </p:spPr>
        <p:txBody>
          <a:bodyPr wrap="square" rtlCol="0">
            <a:spAutoFit/>
          </a:bodyPr>
          <a:lstStyle/>
          <a:p>
            <a:r>
              <a:rPr lang="en-US" altLang="ja-JP" b="1" dirty="0">
                <a:solidFill>
                  <a:srgbClr val="FF0000"/>
                </a:solidFill>
                <a:latin typeface="Courier New" panose="02070309020205020404" pitchFamily="49" charset="0"/>
                <a:cs typeface="Courier New" panose="02070309020205020404" pitchFamily="49" charset="0"/>
              </a:rPr>
              <a:t>3</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2" name="直線矢印コネクタ 11">
            <a:extLst>
              <a:ext uri="{FF2B5EF4-FFF2-40B4-BE49-F238E27FC236}">
                <a16:creationId xmlns:a16="http://schemas.microsoft.com/office/drawing/2014/main" id="{C3DC82B5-D8F2-0948-AD29-3E33B397B6F3}"/>
              </a:ext>
            </a:extLst>
          </p:cNvPr>
          <p:cNvCxnSpPr>
            <a:cxnSpLocks/>
          </p:cNvCxnSpPr>
          <p:nvPr/>
        </p:nvCxnSpPr>
        <p:spPr>
          <a:xfrm flipH="1">
            <a:off x="4488873" y="3920441"/>
            <a:ext cx="1596062" cy="27049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9310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127</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The ’+’ object receives ‘3’ and outputs ‘4’.</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3922231" y="4206795"/>
            <a:ext cx="566642" cy="333407"/>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E006F6-8266-F741-AEE5-DAED2B4FEB64}"/>
              </a:ext>
            </a:extLst>
          </p:cNvPr>
          <p:cNvSpPr txBox="1"/>
          <p:nvPr/>
        </p:nvSpPr>
        <p:spPr>
          <a:xfrm>
            <a:off x="3841352" y="3769995"/>
            <a:ext cx="1201425"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open</a:t>
            </a:r>
            <a:endParaRPr kumimoji="1" lang="ja-JP" altLang="en-US" b="1">
              <a:solidFill>
                <a:srgbClr val="FF0000"/>
              </a:solidFill>
              <a:latin typeface="Courier New" panose="02070309020205020404" pitchFamily="49" charset="0"/>
              <a:cs typeface="Courier New" panose="02070309020205020404" pitchFamily="49" charset="0"/>
            </a:endParaRPr>
          </a:p>
        </p:txBody>
      </p:sp>
      <p:sp>
        <p:nvSpPr>
          <p:cNvPr id="10" name="テキスト ボックス 9">
            <a:extLst>
              <a:ext uri="{FF2B5EF4-FFF2-40B4-BE49-F238E27FC236}">
                <a16:creationId xmlns:a16="http://schemas.microsoft.com/office/drawing/2014/main" id="{F530D9A1-D93A-2C4D-9C21-CFEC32822F09}"/>
              </a:ext>
            </a:extLst>
          </p:cNvPr>
          <p:cNvSpPr txBox="1"/>
          <p:nvPr/>
        </p:nvSpPr>
        <p:spPr>
          <a:xfrm>
            <a:off x="5387277" y="4004166"/>
            <a:ext cx="389466" cy="369332"/>
          </a:xfrm>
          <a:prstGeom prst="rect">
            <a:avLst/>
          </a:prstGeom>
          <a:noFill/>
        </p:spPr>
        <p:txBody>
          <a:bodyPr wrap="square" rtlCol="0">
            <a:spAutoFit/>
          </a:bodyPr>
          <a:lstStyle/>
          <a:p>
            <a:r>
              <a:rPr lang="en-US" altLang="ja-JP" b="1" dirty="0">
                <a:solidFill>
                  <a:srgbClr val="FF0000"/>
                </a:solidFill>
                <a:latin typeface="Courier New" panose="02070309020205020404" pitchFamily="49" charset="0"/>
                <a:cs typeface="Courier New" panose="02070309020205020404" pitchFamily="49" charset="0"/>
              </a:rPr>
              <a:t>3</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2" name="直線矢印コネクタ 11">
            <a:extLst>
              <a:ext uri="{FF2B5EF4-FFF2-40B4-BE49-F238E27FC236}">
                <a16:creationId xmlns:a16="http://schemas.microsoft.com/office/drawing/2014/main" id="{C3DC82B5-D8F2-0948-AD29-3E33B397B6F3}"/>
              </a:ext>
            </a:extLst>
          </p:cNvPr>
          <p:cNvCxnSpPr>
            <a:cxnSpLocks/>
            <a:stCxn id="11" idx="3"/>
          </p:cNvCxnSpPr>
          <p:nvPr/>
        </p:nvCxnSpPr>
        <p:spPr>
          <a:xfrm>
            <a:off x="5042777" y="3954661"/>
            <a:ext cx="1372482" cy="17370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3DCCCE12-F0D0-7845-AB23-4CCE64E357EE}"/>
              </a:ext>
            </a:extLst>
          </p:cNvPr>
          <p:cNvCxnSpPr>
            <a:cxnSpLocks/>
          </p:cNvCxnSpPr>
          <p:nvPr/>
        </p:nvCxnSpPr>
        <p:spPr>
          <a:xfrm>
            <a:off x="6667671" y="4158038"/>
            <a:ext cx="0" cy="43091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722C6349-B3E3-B44F-A7E3-680690FBC865}"/>
              </a:ext>
            </a:extLst>
          </p:cNvPr>
          <p:cNvSpPr txBox="1"/>
          <p:nvPr/>
        </p:nvSpPr>
        <p:spPr>
          <a:xfrm>
            <a:off x="6277771" y="4170870"/>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4</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36284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128</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The above int objects will be updated to ‘4’.</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3922231" y="4206795"/>
            <a:ext cx="566642" cy="333407"/>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E006F6-8266-F741-AEE5-DAED2B4FEB64}"/>
              </a:ext>
            </a:extLst>
          </p:cNvPr>
          <p:cNvSpPr txBox="1"/>
          <p:nvPr/>
        </p:nvSpPr>
        <p:spPr>
          <a:xfrm>
            <a:off x="3841352" y="3769995"/>
            <a:ext cx="1201425"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open</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2" name="直線矢印コネクタ 11">
            <a:extLst>
              <a:ext uri="{FF2B5EF4-FFF2-40B4-BE49-F238E27FC236}">
                <a16:creationId xmlns:a16="http://schemas.microsoft.com/office/drawing/2014/main" id="{C3DC82B5-D8F2-0948-AD29-3E33B397B6F3}"/>
              </a:ext>
            </a:extLst>
          </p:cNvPr>
          <p:cNvCxnSpPr>
            <a:cxnSpLocks/>
          </p:cNvCxnSpPr>
          <p:nvPr/>
        </p:nvCxnSpPr>
        <p:spPr>
          <a:xfrm flipH="1" flipV="1">
            <a:off x="6121243" y="2999475"/>
            <a:ext cx="2308382" cy="137402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722C6349-B3E3-B44F-A7E3-680690FBC865}"/>
              </a:ext>
            </a:extLst>
          </p:cNvPr>
          <p:cNvSpPr txBox="1"/>
          <p:nvPr/>
        </p:nvSpPr>
        <p:spPr>
          <a:xfrm>
            <a:off x="5706534" y="2814809"/>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4</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875807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129</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The ‘&gt;’ receives ‘4’ and it is larger than ‘3’, so the output will be ‘1’ (which means true).</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3922231" y="4206795"/>
            <a:ext cx="566642" cy="333407"/>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E006F6-8266-F741-AEE5-DAED2B4FEB64}"/>
              </a:ext>
            </a:extLst>
          </p:cNvPr>
          <p:cNvSpPr txBox="1"/>
          <p:nvPr/>
        </p:nvSpPr>
        <p:spPr>
          <a:xfrm>
            <a:off x="3841352" y="3769995"/>
            <a:ext cx="1201425"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open</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2" name="直線矢印コネクタ 11">
            <a:extLst>
              <a:ext uri="{FF2B5EF4-FFF2-40B4-BE49-F238E27FC236}">
                <a16:creationId xmlns:a16="http://schemas.microsoft.com/office/drawing/2014/main" id="{C3DC82B5-D8F2-0948-AD29-3E33B397B6F3}"/>
              </a:ext>
            </a:extLst>
          </p:cNvPr>
          <p:cNvCxnSpPr>
            <a:cxnSpLocks/>
          </p:cNvCxnSpPr>
          <p:nvPr/>
        </p:nvCxnSpPr>
        <p:spPr>
          <a:xfrm>
            <a:off x="6672263" y="4540202"/>
            <a:ext cx="0" cy="53186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722C6349-B3E3-B44F-A7E3-680690FBC865}"/>
              </a:ext>
            </a:extLst>
          </p:cNvPr>
          <p:cNvSpPr txBox="1"/>
          <p:nvPr/>
        </p:nvSpPr>
        <p:spPr>
          <a:xfrm>
            <a:off x="6282797" y="4621466"/>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4</a:t>
            </a:r>
            <a:endParaRPr kumimoji="1" lang="ja-JP" altLang="en-US" b="1">
              <a:solidFill>
                <a:srgbClr val="FF0000"/>
              </a:solidFill>
              <a:latin typeface="Courier New" panose="02070309020205020404" pitchFamily="49" charset="0"/>
              <a:cs typeface="Courier New" panose="02070309020205020404" pitchFamily="49" charset="0"/>
            </a:endParaRPr>
          </a:p>
        </p:txBody>
      </p:sp>
      <p:sp>
        <p:nvSpPr>
          <p:cNvPr id="14" name="テキスト ボックス 13">
            <a:extLst>
              <a:ext uri="{FF2B5EF4-FFF2-40B4-BE49-F238E27FC236}">
                <a16:creationId xmlns:a16="http://schemas.microsoft.com/office/drawing/2014/main" id="{4A922CB4-13A7-DF49-9F3C-B4A74280A655}"/>
              </a:ext>
            </a:extLst>
          </p:cNvPr>
          <p:cNvSpPr txBox="1"/>
          <p:nvPr/>
        </p:nvSpPr>
        <p:spPr>
          <a:xfrm>
            <a:off x="6282797" y="5223303"/>
            <a:ext cx="389466" cy="369332"/>
          </a:xfrm>
          <a:prstGeom prst="rect">
            <a:avLst/>
          </a:prstGeom>
          <a:noFill/>
        </p:spPr>
        <p:txBody>
          <a:bodyPr wrap="square" rtlCol="0">
            <a:spAutoFit/>
          </a:bodyPr>
          <a:lstStyle/>
          <a:p>
            <a:r>
              <a:rPr lang="en-US" altLang="ja-JP" b="1" dirty="0">
                <a:solidFill>
                  <a:srgbClr val="FF0000"/>
                </a:solidFill>
                <a:latin typeface="Courier New" panose="02070309020205020404" pitchFamily="49" charset="0"/>
                <a:cs typeface="Courier New" panose="02070309020205020404" pitchFamily="49" charset="0"/>
              </a:rPr>
              <a:t>1</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6" name="直線矢印コネクタ 15">
            <a:extLst>
              <a:ext uri="{FF2B5EF4-FFF2-40B4-BE49-F238E27FC236}">
                <a16:creationId xmlns:a16="http://schemas.microsoft.com/office/drawing/2014/main" id="{753E646F-DF58-1D4E-AFEA-D941CF465275}"/>
              </a:ext>
            </a:extLst>
          </p:cNvPr>
          <p:cNvCxnSpPr>
            <a:cxnSpLocks/>
          </p:cNvCxnSpPr>
          <p:nvPr/>
        </p:nvCxnSpPr>
        <p:spPr>
          <a:xfrm>
            <a:off x="6672263" y="5072063"/>
            <a:ext cx="0" cy="53186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1FC9AC6-B2A5-3F48-9914-879A44920E94}"/>
              </a:ext>
            </a:extLst>
          </p:cNvPr>
          <p:cNvSpPr txBox="1"/>
          <p:nvPr/>
        </p:nvSpPr>
        <p:spPr>
          <a:xfrm>
            <a:off x="5648421" y="2802191"/>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4</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3544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570E9-D456-C142-9A86-92CB086AC1FF}"/>
              </a:ext>
            </a:extLst>
          </p:cNvPr>
          <p:cNvSpPr>
            <a:spLocks noGrp="1"/>
          </p:cNvSpPr>
          <p:nvPr>
            <p:ph type="title"/>
          </p:nvPr>
        </p:nvSpPr>
        <p:spPr/>
        <p:txBody>
          <a:bodyPr/>
          <a:lstStyle/>
          <a:p>
            <a:r>
              <a:rPr lang="en-US" altLang="ja-JP" dirty="0"/>
              <a:t>Good News</a:t>
            </a:r>
            <a:endParaRPr kumimoji="1" lang="ja-JP" altLang="en-US"/>
          </a:p>
        </p:txBody>
      </p:sp>
      <p:sp>
        <p:nvSpPr>
          <p:cNvPr id="3" name="コンテンツ プレースホルダー 2">
            <a:extLst>
              <a:ext uri="{FF2B5EF4-FFF2-40B4-BE49-F238E27FC236}">
                <a16:creationId xmlns:a16="http://schemas.microsoft.com/office/drawing/2014/main" id="{BCA550AC-FCA3-FB42-AD7E-A2DF5D8A9181}"/>
              </a:ext>
            </a:extLst>
          </p:cNvPr>
          <p:cNvSpPr>
            <a:spLocks noGrp="1"/>
          </p:cNvSpPr>
          <p:nvPr>
            <p:ph idx="1"/>
          </p:nvPr>
        </p:nvSpPr>
        <p:spPr/>
        <p:txBody>
          <a:bodyPr/>
          <a:lstStyle/>
          <a:p>
            <a:r>
              <a:rPr kumimoji="1" lang="en-US" altLang="ja-JP" dirty="0"/>
              <a:t>We do not use the C++ programming language in this course.</a:t>
            </a:r>
          </a:p>
          <a:p>
            <a:endParaRPr kumimoji="1" lang="en-US" altLang="ja-JP" dirty="0"/>
          </a:p>
          <a:p>
            <a:r>
              <a:rPr lang="en-US" altLang="ja-JP" dirty="0"/>
              <a:t>We use the alpha version of the </a:t>
            </a:r>
            <a:r>
              <a:rPr lang="en-US" altLang="ja-JP" dirty="0" err="1"/>
              <a:t>Ardestan</a:t>
            </a:r>
            <a:r>
              <a:rPr lang="en-US" altLang="ja-JP" dirty="0"/>
              <a:t> visual programming language.</a:t>
            </a:r>
          </a:p>
          <a:p>
            <a:pPr lvl="1"/>
            <a:r>
              <a:rPr lang="en-US" altLang="ja-JP" dirty="0"/>
              <a:t>You don’t write any textual code.</a:t>
            </a:r>
          </a:p>
          <a:p>
            <a:pPr lvl="1"/>
            <a:r>
              <a:rPr lang="en-US" altLang="ja-JP" dirty="0"/>
              <a:t>You can visually program everything in this course.</a:t>
            </a:r>
          </a:p>
          <a:p>
            <a:pPr lvl="1"/>
            <a:endParaRPr lang="en-US" altLang="ja-JP" dirty="0"/>
          </a:p>
          <a:p>
            <a:pPr lvl="2"/>
            <a:endParaRPr lang="en-US" altLang="ja-JP" dirty="0"/>
          </a:p>
          <a:p>
            <a:endParaRPr kumimoji="1"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B60FA9B7-D8CB-BB40-A15D-0A3DBA5497BF}"/>
              </a:ext>
            </a:extLst>
          </p:cNvPr>
          <p:cNvSpPr>
            <a:spLocks noGrp="1"/>
          </p:cNvSpPr>
          <p:nvPr>
            <p:ph type="sldNum" sz="quarter" idx="12"/>
          </p:nvPr>
        </p:nvSpPr>
        <p:spPr/>
        <p:txBody>
          <a:bodyPr/>
          <a:lstStyle/>
          <a:p>
            <a:fld id="{D5DDEC14-9F2A-1C40-9F92-7E724392E266}" type="slidenum">
              <a:rPr kumimoji="1" lang="ja-JP" altLang="en-US" smtClean="0"/>
              <a:t>13</a:t>
            </a:fld>
            <a:endParaRPr kumimoji="1" lang="ja-JP" altLang="en-US"/>
          </a:p>
        </p:txBody>
      </p:sp>
    </p:spTree>
    <p:extLst>
      <p:ext uri="{BB962C8B-B14F-4D97-AF65-F5344CB8AC3E}">
        <p14:creationId xmlns:p14="http://schemas.microsoft.com/office/powerpoint/2010/main" val="19001133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130</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The incoming message (integer value ‘1’) is the same as what the select object stores, so it outputs a ‘bang’ message.</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3922231" y="4206795"/>
            <a:ext cx="566642" cy="333407"/>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E006F6-8266-F741-AEE5-DAED2B4FEB64}"/>
              </a:ext>
            </a:extLst>
          </p:cNvPr>
          <p:cNvSpPr txBox="1"/>
          <p:nvPr/>
        </p:nvSpPr>
        <p:spPr>
          <a:xfrm>
            <a:off x="3841352" y="3769995"/>
            <a:ext cx="1201425"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open</a:t>
            </a:r>
            <a:endParaRPr kumimoji="1" lang="ja-JP" altLang="en-US" b="1">
              <a:solidFill>
                <a:srgbClr val="FF0000"/>
              </a:solidFill>
              <a:latin typeface="Courier New" panose="02070309020205020404" pitchFamily="49" charset="0"/>
              <a:cs typeface="Courier New" panose="02070309020205020404" pitchFamily="49" charset="0"/>
            </a:endParaRPr>
          </a:p>
        </p:txBody>
      </p:sp>
      <p:sp>
        <p:nvSpPr>
          <p:cNvPr id="14" name="テキスト ボックス 13">
            <a:extLst>
              <a:ext uri="{FF2B5EF4-FFF2-40B4-BE49-F238E27FC236}">
                <a16:creationId xmlns:a16="http://schemas.microsoft.com/office/drawing/2014/main" id="{4A922CB4-13A7-DF49-9F3C-B4A74280A655}"/>
              </a:ext>
            </a:extLst>
          </p:cNvPr>
          <p:cNvSpPr txBox="1"/>
          <p:nvPr/>
        </p:nvSpPr>
        <p:spPr>
          <a:xfrm>
            <a:off x="5965609" y="5711422"/>
            <a:ext cx="1023842"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bang</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6" name="直線矢印コネクタ 15">
            <a:extLst>
              <a:ext uri="{FF2B5EF4-FFF2-40B4-BE49-F238E27FC236}">
                <a16:creationId xmlns:a16="http://schemas.microsoft.com/office/drawing/2014/main" id="{753E646F-DF58-1D4E-AFEA-D941CF465275}"/>
              </a:ext>
            </a:extLst>
          </p:cNvPr>
          <p:cNvCxnSpPr>
            <a:cxnSpLocks/>
          </p:cNvCxnSpPr>
          <p:nvPr/>
        </p:nvCxnSpPr>
        <p:spPr>
          <a:xfrm>
            <a:off x="6672263" y="5645102"/>
            <a:ext cx="0" cy="53186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A1FC9AC6-B2A5-3F48-9914-879A44920E94}"/>
              </a:ext>
            </a:extLst>
          </p:cNvPr>
          <p:cNvSpPr txBox="1"/>
          <p:nvPr/>
        </p:nvSpPr>
        <p:spPr>
          <a:xfrm>
            <a:off x="5648421" y="2802191"/>
            <a:ext cx="389466"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4</a:t>
            </a:r>
            <a:endParaRPr kumimoji="1" lang="ja-JP" altLang="en-US" b="1">
              <a:solidFill>
                <a:srgbClr val="FF0000"/>
              </a:solidFill>
              <a:latin typeface="Courier New" panose="02070309020205020404" pitchFamily="49" charset="0"/>
              <a:cs typeface="Courier New" panose="02070309020205020404" pitchFamily="49" charset="0"/>
            </a:endParaRPr>
          </a:p>
        </p:txBody>
      </p:sp>
      <p:sp>
        <p:nvSpPr>
          <p:cNvPr id="13" name="テキスト ボックス 12">
            <a:extLst>
              <a:ext uri="{FF2B5EF4-FFF2-40B4-BE49-F238E27FC236}">
                <a16:creationId xmlns:a16="http://schemas.microsoft.com/office/drawing/2014/main" id="{55BA35A1-DAC0-674D-8A84-2B091A14C410}"/>
              </a:ext>
            </a:extLst>
          </p:cNvPr>
          <p:cNvSpPr txBox="1"/>
          <p:nvPr/>
        </p:nvSpPr>
        <p:spPr>
          <a:xfrm>
            <a:off x="6282797" y="5223303"/>
            <a:ext cx="389466" cy="369332"/>
          </a:xfrm>
          <a:prstGeom prst="rect">
            <a:avLst/>
          </a:prstGeom>
          <a:noFill/>
        </p:spPr>
        <p:txBody>
          <a:bodyPr wrap="square" rtlCol="0">
            <a:spAutoFit/>
          </a:bodyPr>
          <a:lstStyle/>
          <a:p>
            <a:r>
              <a:rPr lang="en-US" altLang="ja-JP" b="1" dirty="0">
                <a:solidFill>
                  <a:srgbClr val="FF0000"/>
                </a:solidFill>
                <a:latin typeface="Courier New" panose="02070309020205020404" pitchFamily="49" charset="0"/>
                <a:cs typeface="Courier New" panose="02070309020205020404" pitchFamily="49" charset="0"/>
              </a:rPr>
              <a:t>1</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8" name="直線矢印コネクタ 17">
            <a:extLst>
              <a:ext uri="{FF2B5EF4-FFF2-40B4-BE49-F238E27FC236}">
                <a16:creationId xmlns:a16="http://schemas.microsoft.com/office/drawing/2014/main" id="{C121BD26-D247-CB4A-A710-43B792754BFA}"/>
              </a:ext>
            </a:extLst>
          </p:cNvPr>
          <p:cNvCxnSpPr>
            <a:cxnSpLocks/>
          </p:cNvCxnSpPr>
          <p:nvPr/>
        </p:nvCxnSpPr>
        <p:spPr>
          <a:xfrm>
            <a:off x="6672263" y="5072063"/>
            <a:ext cx="0" cy="53186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8986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131</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The below int object sends out ‘1’ to the above int object, resetting the stored value to ‘1</a:t>
            </a:r>
            <a:r>
              <a:rPr lang="en-US" altLang="en-US" sz="2000"/>
              <a:t>’; Hence, </a:t>
            </a:r>
            <a:r>
              <a:rPr lang="en-US" altLang="en-US" sz="2000" dirty="0"/>
              <a:t>the next output will be one</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
        <p:nvSpPr>
          <p:cNvPr id="6" name="円/楕円 5">
            <a:extLst>
              <a:ext uri="{FF2B5EF4-FFF2-40B4-BE49-F238E27FC236}">
                <a16:creationId xmlns:a16="http://schemas.microsoft.com/office/drawing/2014/main" id="{8D542057-9CA6-BD4E-8736-9D5633B0874F}"/>
              </a:ext>
            </a:extLst>
          </p:cNvPr>
          <p:cNvSpPr/>
          <p:nvPr/>
        </p:nvSpPr>
        <p:spPr>
          <a:xfrm>
            <a:off x="3922231" y="4206795"/>
            <a:ext cx="566642" cy="333407"/>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E006F6-8266-F741-AEE5-DAED2B4FEB64}"/>
              </a:ext>
            </a:extLst>
          </p:cNvPr>
          <p:cNvSpPr txBox="1"/>
          <p:nvPr/>
        </p:nvSpPr>
        <p:spPr>
          <a:xfrm>
            <a:off x="3841352" y="3769995"/>
            <a:ext cx="1201425"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open</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6" name="直線矢印コネクタ 15">
            <a:extLst>
              <a:ext uri="{FF2B5EF4-FFF2-40B4-BE49-F238E27FC236}">
                <a16:creationId xmlns:a16="http://schemas.microsoft.com/office/drawing/2014/main" id="{753E646F-DF58-1D4E-AFEA-D941CF465275}"/>
              </a:ext>
            </a:extLst>
          </p:cNvPr>
          <p:cNvCxnSpPr>
            <a:cxnSpLocks/>
          </p:cNvCxnSpPr>
          <p:nvPr/>
        </p:nvCxnSpPr>
        <p:spPr>
          <a:xfrm flipH="1" flipV="1">
            <a:off x="5843155" y="3629026"/>
            <a:ext cx="855518" cy="245172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5BA35A1-DAC0-674D-8A84-2B091A14C410}"/>
              </a:ext>
            </a:extLst>
          </p:cNvPr>
          <p:cNvSpPr txBox="1"/>
          <p:nvPr/>
        </p:nvSpPr>
        <p:spPr>
          <a:xfrm>
            <a:off x="5576143" y="2816479"/>
            <a:ext cx="389466" cy="369332"/>
          </a:xfrm>
          <a:prstGeom prst="rect">
            <a:avLst/>
          </a:prstGeom>
          <a:noFill/>
        </p:spPr>
        <p:txBody>
          <a:bodyPr wrap="square" rtlCol="0">
            <a:spAutoFit/>
          </a:bodyPr>
          <a:lstStyle/>
          <a:p>
            <a:r>
              <a:rPr lang="en-US" altLang="ja-JP" b="1" dirty="0">
                <a:solidFill>
                  <a:srgbClr val="FF0000"/>
                </a:solidFill>
                <a:latin typeface="Courier New" panose="02070309020205020404" pitchFamily="49" charset="0"/>
                <a:cs typeface="Courier New" panose="02070309020205020404" pitchFamily="49" charset="0"/>
              </a:rPr>
              <a:t>1</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555676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058E1-DADC-AE43-86A7-10E05AF7AEDC}"/>
              </a:ext>
            </a:extLst>
          </p:cNvPr>
          <p:cNvSpPr>
            <a:spLocks noGrp="1"/>
          </p:cNvSpPr>
          <p:nvPr>
            <p:ph type="title"/>
          </p:nvPr>
        </p:nvSpPr>
        <p:spPr/>
        <p:txBody>
          <a:bodyPr/>
          <a:lstStyle/>
          <a:p>
            <a:r>
              <a:rPr kumimoji="1" lang="en-US" altLang="ja-JP" dirty="0"/>
              <a:t>How to Implement a Counter</a:t>
            </a:r>
            <a:endParaRPr kumimoji="1" lang="ja-JP" altLang="en-US"/>
          </a:p>
        </p:txBody>
      </p:sp>
      <p:sp>
        <p:nvSpPr>
          <p:cNvPr id="4" name="スライド番号プレースホルダー 3">
            <a:extLst>
              <a:ext uri="{FF2B5EF4-FFF2-40B4-BE49-F238E27FC236}">
                <a16:creationId xmlns:a16="http://schemas.microsoft.com/office/drawing/2014/main" id="{50C11DD4-0C50-CD45-AB1B-3C382B473615}"/>
              </a:ext>
            </a:extLst>
          </p:cNvPr>
          <p:cNvSpPr>
            <a:spLocks noGrp="1"/>
          </p:cNvSpPr>
          <p:nvPr>
            <p:ph type="sldNum" sz="quarter" idx="12"/>
          </p:nvPr>
        </p:nvSpPr>
        <p:spPr/>
        <p:txBody>
          <a:bodyPr/>
          <a:lstStyle/>
          <a:p>
            <a:fld id="{D5DDEC14-9F2A-1C40-9F92-7E724392E266}" type="slidenum">
              <a:rPr kumimoji="1" lang="ja-JP" altLang="en-US" smtClean="0"/>
              <a:t>132</a:t>
            </a:fld>
            <a:endParaRPr kumimoji="1" lang="ja-JP" altLang="en-US"/>
          </a:p>
        </p:txBody>
      </p:sp>
      <p:sp>
        <p:nvSpPr>
          <p:cNvPr id="8" name="コンテンツ プレースホルダー 7">
            <a:extLst>
              <a:ext uri="{FF2B5EF4-FFF2-40B4-BE49-F238E27FC236}">
                <a16:creationId xmlns:a16="http://schemas.microsoft.com/office/drawing/2014/main" id="{72D8618C-D105-D244-B200-5624E389115A}"/>
              </a:ext>
            </a:extLst>
          </p:cNvPr>
          <p:cNvSpPr>
            <a:spLocks noGrp="1"/>
          </p:cNvSpPr>
          <p:nvPr>
            <p:ph idx="1"/>
          </p:nvPr>
        </p:nvSpPr>
        <p:spPr>
          <a:xfrm>
            <a:off x="838200" y="1825625"/>
            <a:ext cx="10515600" cy="4351338"/>
          </a:xfrm>
        </p:spPr>
        <p:txBody>
          <a:bodyPr>
            <a:normAutofit/>
          </a:bodyPr>
          <a:lstStyle/>
          <a:p>
            <a:r>
              <a:rPr lang="en-US" altLang="en-US" sz="2000" dirty="0"/>
              <a:t>This is how a counter algorithm is implemented in the below part, and why it repeats the output 1, 2, 3, 1, 2, 3, 1, 2, 3…</a:t>
            </a:r>
            <a:endParaRPr lang="ja-CN" altLang="en-US" sz="2000" dirty="0"/>
          </a:p>
        </p:txBody>
      </p:sp>
      <p:pic>
        <p:nvPicPr>
          <p:cNvPr id="9" name="コンテンツ プレースホルダー 5">
            <a:extLst>
              <a:ext uri="{FF2B5EF4-FFF2-40B4-BE49-F238E27FC236}">
                <a16:creationId xmlns:a16="http://schemas.microsoft.com/office/drawing/2014/main" id="{B8CAB563-F7F7-5943-9CE5-D698642FBD3F}"/>
              </a:ext>
            </a:extLst>
          </p:cNvPr>
          <p:cNvPicPr>
            <a:picLocks noChangeAspect="1"/>
          </p:cNvPicPr>
          <p:nvPr/>
        </p:nvPicPr>
        <p:blipFill rotWithShape="1">
          <a:blip r:embed="rId2"/>
          <a:srcRect t="29685" b="20009"/>
          <a:stretch/>
        </p:blipFill>
        <p:spPr>
          <a:xfrm>
            <a:off x="3048000" y="2645874"/>
            <a:ext cx="5590309" cy="3710476"/>
          </a:xfrm>
          <a:prstGeom prst="rect">
            <a:avLst/>
          </a:prstGeom>
        </p:spPr>
      </p:pic>
    </p:spTree>
    <p:extLst>
      <p:ext uri="{BB962C8B-B14F-4D97-AF65-F5344CB8AC3E}">
        <p14:creationId xmlns:p14="http://schemas.microsoft.com/office/powerpoint/2010/main" val="37649085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lang="en-US" altLang="ja-JP" dirty="0"/>
              <a:t>What We Learned 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55000" lnSpcReduction="20000"/>
          </a:bodyPr>
          <a:lstStyle/>
          <a:p>
            <a:r>
              <a:rPr lang="en-US" altLang="ja-JP" dirty="0">
                <a:solidFill>
                  <a:srgbClr val="FF0000"/>
                </a:solidFill>
                <a:latin typeface="Courier New" panose="02070309020205020404" pitchFamily="49" charset="0"/>
                <a:cs typeface="Courier New" panose="02070309020205020404" pitchFamily="49" charset="0"/>
              </a:rPr>
              <a:t>Introduction to </a:t>
            </a:r>
            <a:br>
              <a:rPr lang="en-US" altLang="ja-JP" dirty="0">
                <a:solidFill>
                  <a:srgbClr val="FF0000"/>
                </a:solidFill>
                <a:latin typeface="Courier New" panose="02070309020205020404" pitchFamily="49" charset="0"/>
                <a:cs typeface="Courier New" panose="02070309020205020404" pitchFamily="49" charset="0"/>
              </a:rPr>
            </a:br>
            <a:r>
              <a:rPr lang="en-US" altLang="ja-JP" dirty="0">
                <a:solidFill>
                  <a:srgbClr val="FF0000"/>
                </a:solidFill>
                <a:latin typeface="Courier New" panose="02070309020205020404" pitchFamily="49" charset="0"/>
                <a:cs typeface="Courier New" panose="02070309020205020404" pitchFamily="49" charset="0"/>
              </a:rPr>
              <a:t>the </a:t>
            </a:r>
            <a:r>
              <a:rPr lang="en-US" altLang="ja-JP" dirty="0" err="1">
                <a:solidFill>
                  <a:srgbClr val="FF0000"/>
                </a:solidFill>
                <a:latin typeface="Courier New" panose="02070309020205020404" pitchFamily="49" charset="0"/>
                <a:cs typeface="Courier New" panose="02070309020205020404" pitchFamily="49" charset="0"/>
              </a:rPr>
              <a:t>Ardestan</a:t>
            </a:r>
            <a:r>
              <a:rPr lang="en-US" altLang="ja-JP" dirty="0">
                <a:solidFill>
                  <a:srgbClr val="FF0000"/>
                </a:solidFill>
                <a:latin typeface="Courier New" panose="02070309020205020404" pitchFamily="49" charset="0"/>
                <a:cs typeface="Courier New" panose="02070309020205020404" pitchFamily="49" charset="0"/>
              </a:rPr>
              <a:t> Visual Programming Language</a:t>
            </a:r>
          </a:p>
          <a:p>
            <a:pPr lvl="1"/>
            <a:r>
              <a:rPr lang="en-US" altLang="ja-JP" sz="2200" dirty="0">
                <a:solidFill>
                  <a:srgbClr val="FF0000"/>
                </a:solidFill>
                <a:latin typeface="Courier New" panose="02070309020205020404" pitchFamily="49" charset="0"/>
                <a:cs typeface="Courier New" panose="02070309020205020404" pitchFamily="49" charset="0"/>
              </a:rPr>
              <a:t>object boxes and connections</a:t>
            </a:r>
          </a:p>
          <a:p>
            <a:pPr lvl="1"/>
            <a:r>
              <a:rPr lang="en-US" altLang="ja-JP" sz="2200" dirty="0">
                <a:solidFill>
                  <a:srgbClr val="FF0000"/>
                </a:solidFill>
                <a:latin typeface="Courier New" panose="02070309020205020404" pitchFamily="49" charset="0"/>
                <a:cs typeface="Courier New" panose="02070309020205020404" pitchFamily="49" charset="0"/>
              </a:rPr>
              <a:t>inlets</a:t>
            </a:r>
            <a:r>
              <a:rPr lang="ja-JP" altLang="en-US" sz="2200">
                <a:solidFill>
                  <a:srgbClr val="FF0000"/>
                </a:solidFill>
                <a:latin typeface="Courier New" panose="02070309020205020404" pitchFamily="49" charset="0"/>
                <a:cs typeface="Courier New" panose="02070309020205020404" pitchFamily="49" charset="0"/>
              </a:rPr>
              <a:t> </a:t>
            </a:r>
            <a:r>
              <a:rPr lang="en-US" altLang="ja-JP" sz="2200" dirty="0">
                <a:solidFill>
                  <a:srgbClr val="FF0000"/>
                </a:solidFill>
                <a:latin typeface="Courier New" panose="02070309020205020404" pitchFamily="49" charset="0"/>
                <a:cs typeface="Courier New" panose="02070309020205020404" pitchFamily="49" charset="0"/>
              </a:rPr>
              <a:t>and outlets</a:t>
            </a:r>
          </a:p>
          <a:p>
            <a:pPr lvl="1"/>
            <a:r>
              <a:rPr lang="en-US" altLang="ja-JP" sz="2200" dirty="0">
                <a:solidFill>
                  <a:srgbClr val="FF0000"/>
                </a:solidFill>
                <a:latin typeface="Courier New" panose="02070309020205020404" pitchFamily="49" charset="0"/>
                <a:cs typeface="Courier New" panose="02070309020205020404" pitchFamily="49" charset="0"/>
              </a:rPr>
              <a:t>arguments</a:t>
            </a:r>
          </a:p>
          <a:p>
            <a:pPr lvl="1"/>
            <a:r>
              <a:rPr lang="en-US" altLang="ja-JP" sz="2200" dirty="0">
                <a:solidFill>
                  <a:srgbClr val="FF0000"/>
                </a:solidFill>
                <a:latin typeface="Courier New" panose="02070309020205020404" pitchFamily="49" charset="0"/>
                <a:cs typeface="Courier New" panose="02070309020205020404" pitchFamily="49" charset="0"/>
              </a:rPr>
              <a:t>messages</a:t>
            </a:r>
          </a:p>
          <a:p>
            <a:pPr lvl="1"/>
            <a:r>
              <a:rPr lang="en-US" altLang="ja-JP" sz="2200" dirty="0" err="1">
                <a:solidFill>
                  <a:srgbClr val="FF0000"/>
                </a:solidFill>
                <a:latin typeface="Courier New" panose="02070309020205020404" pitchFamily="49" charset="0"/>
                <a:cs typeface="Courier New" panose="02070309020205020404" pitchFamily="49" charset="0"/>
              </a:rPr>
              <a:t>loadbang</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symbol object</a:t>
            </a:r>
          </a:p>
          <a:p>
            <a:pPr lvl="1"/>
            <a:r>
              <a:rPr lang="en-US" altLang="ja-JP" sz="2200" dirty="0" err="1">
                <a:solidFill>
                  <a:srgbClr val="FF0000"/>
                </a:solidFill>
                <a:latin typeface="Courier New" panose="02070309020205020404" pitchFamily="49" charset="0"/>
                <a:cs typeface="Courier New" panose="02070309020205020404" pitchFamily="49" charset="0"/>
              </a:rPr>
              <a:t>dout</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depth-first message-passing</a:t>
            </a:r>
          </a:p>
          <a:p>
            <a:pPr lvl="1"/>
            <a:r>
              <a:rPr lang="en-US" altLang="ja-JP" sz="2200" dirty="0">
                <a:solidFill>
                  <a:srgbClr val="FF0000"/>
                </a:solidFill>
                <a:latin typeface="Courier New" panose="02070309020205020404" pitchFamily="49" charset="0"/>
                <a:cs typeface="Courier New" panose="02070309020205020404" pitchFamily="49" charset="0"/>
              </a:rPr>
              <a:t>hot and cold inlets</a:t>
            </a:r>
          </a:p>
          <a:p>
            <a:r>
              <a:rPr lang="en-US" altLang="ja-JP" dirty="0">
                <a:solidFill>
                  <a:srgbClr val="FF0000"/>
                </a:solidFill>
                <a:latin typeface="Courier New" panose="02070309020205020404" pitchFamily="49" charset="0"/>
                <a:cs typeface="Courier New" panose="02070309020205020404" pitchFamily="49" charset="0"/>
              </a:rPr>
              <a:t>Timing objects</a:t>
            </a:r>
          </a:p>
          <a:p>
            <a:pPr lvl="1"/>
            <a:r>
              <a:rPr lang="en-US" altLang="ja-JP" sz="2200" dirty="0">
                <a:solidFill>
                  <a:srgbClr val="FF0000"/>
                </a:solidFill>
                <a:latin typeface="Courier New" panose="02070309020205020404" pitchFamily="49" charset="0"/>
                <a:cs typeface="Courier New" panose="02070309020205020404" pitchFamily="49" charset="0"/>
              </a:rPr>
              <a:t>delay object</a:t>
            </a:r>
          </a:p>
          <a:p>
            <a:pPr lvl="1"/>
            <a:r>
              <a:rPr lang="en-US" altLang="ja-JP" sz="2200" dirty="0">
                <a:solidFill>
                  <a:srgbClr val="FF0000"/>
                </a:solidFill>
                <a:latin typeface="Courier New" panose="02070309020205020404" pitchFamily="49" charset="0"/>
                <a:cs typeface="Courier New" panose="02070309020205020404" pitchFamily="49" charset="0"/>
              </a:rPr>
              <a:t>metro object</a:t>
            </a:r>
          </a:p>
          <a:p>
            <a:r>
              <a:rPr lang="en-US" altLang="ja-JP" dirty="0">
                <a:solidFill>
                  <a:srgbClr val="FF0000"/>
                </a:solidFill>
                <a:latin typeface="Courier New" panose="02070309020205020404" pitchFamily="49" charset="0"/>
                <a:cs typeface="Courier New" panose="02070309020205020404" pitchFamily="49" charset="0"/>
              </a:rPr>
              <a:t>Digital Output</a:t>
            </a:r>
          </a:p>
          <a:p>
            <a:pPr lvl="1"/>
            <a:r>
              <a:rPr lang="en-US" altLang="ja-JP" sz="2200" dirty="0">
                <a:solidFill>
                  <a:srgbClr val="FF0000"/>
                </a:solidFill>
                <a:latin typeface="Courier New" panose="02070309020205020404" pitchFamily="49" charset="0"/>
                <a:cs typeface="Courier New" panose="02070309020205020404" pitchFamily="49" charset="0"/>
              </a:rPr>
              <a:t>Ohm’s law</a:t>
            </a:r>
          </a:p>
          <a:p>
            <a:pPr lvl="1"/>
            <a:r>
              <a:rPr lang="en-US" altLang="ja-JP" sz="2200" dirty="0">
                <a:solidFill>
                  <a:srgbClr val="FF0000"/>
                </a:solidFill>
                <a:latin typeface="Courier New" panose="02070309020205020404" pitchFamily="49" charset="0"/>
                <a:cs typeface="Courier New" panose="02070309020205020404" pitchFamily="49" charset="0"/>
              </a:rPr>
              <a:t>resistor</a:t>
            </a:r>
          </a:p>
          <a:p>
            <a:pPr lvl="1"/>
            <a:r>
              <a:rPr lang="en-US" altLang="ja-JP" sz="2200" dirty="0">
                <a:solidFill>
                  <a:srgbClr val="FF0000"/>
                </a:solidFill>
                <a:latin typeface="Courier New" panose="02070309020205020404" pitchFamily="49" charset="0"/>
                <a:cs typeface="Courier New" panose="02070309020205020404" pitchFamily="49" charset="0"/>
              </a:rPr>
              <a:t>breadboard </a:t>
            </a:r>
          </a:p>
          <a:p>
            <a:pPr lvl="1"/>
            <a:r>
              <a:rPr lang="en-US" altLang="ja-JP" sz="2200" dirty="0">
                <a:solidFill>
                  <a:srgbClr val="FF0000"/>
                </a:solidFill>
                <a:latin typeface="Courier New" panose="02070309020205020404" pitchFamily="49" charset="0"/>
                <a:cs typeface="Courier New" panose="02070309020205020404" pitchFamily="49" charset="0"/>
              </a:rPr>
              <a:t>LED </a:t>
            </a:r>
          </a:p>
          <a:p>
            <a:pPr lvl="1"/>
            <a:r>
              <a:rPr lang="en-US" altLang="ja-JP" sz="2200" dirty="0">
                <a:solidFill>
                  <a:srgbClr val="FF0000"/>
                </a:solidFill>
                <a:latin typeface="Courier New" panose="02070309020205020404" pitchFamily="49" charset="0"/>
                <a:cs typeface="Courier New" panose="02070309020205020404" pitchFamily="49" charset="0"/>
              </a:rPr>
              <a:t>vibration motor</a:t>
            </a:r>
          </a:p>
          <a:p>
            <a:pPr lvl="1"/>
            <a:r>
              <a:rPr lang="en-US" altLang="ja-JP" sz="2200" dirty="0">
                <a:solidFill>
                  <a:srgbClr val="FF0000"/>
                </a:solidFill>
                <a:latin typeface="Courier New" panose="02070309020205020404" pitchFamily="49" charset="0"/>
                <a:cs typeface="Courier New" panose="02070309020205020404" pitchFamily="49" charset="0"/>
              </a:rPr>
              <a:t>mini piezo speaker</a:t>
            </a:r>
          </a:p>
          <a:p>
            <a:pPr lvl="1"/>
            <a:r>
              <a:rPr lang="en-US" altLang="ja-JP" sz="2200" dirty="0">
                <a:solidFill>
                  <a:srgbClr val="FF0000"/>
                </a:solidFill>
                <a:latin typeface="Courier New" panose="02070309020205020404" pitchFamily="49" charset="0"/>
                <a:cs typeface="Courier New" panose="02070309020205020404" pitchFamily="49" charset="0"/>
              </a:rPr>
              <a:t>tone object</a:t>
            </a:r>
          </a:p>
          <a:p>
            <a:pPr marL="457200" lvl="1" indent="0">
              <a:buNone/>
            </a:pPr>
            <a:endParaRPr lang="en-US" altLang="ja-JP" dirty="0">
              <a:solidFill>
                <a:srgbClr val="FF0000"/>
              </a:solidFill>
              <a:latin typeface="Courier New" panose="02070309020205020404" pitchFamily="49" charset="0"/>
              <a:cs typeface="Courier New" panose="02070309020205020404" pitchFamily="49" charset="0"/>
            </a:endParaRPr>
          </a:p>
          <a:p>
            <a:pPr lvl="1"/>
            <a:endParaRPr lang="en-US" altLang="ja-JP" dirty="0">
              <a:solidFill>
                <a:srgbClr val="FF0000"/>
              </a:solidFill>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133</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solidFill>
                  <a:srgbClr val="FF0000"/>
                </a:solidFill>
              </a:rPr>
              <a:t>Flow Control</a:t>
            </a:r>
          </a:p>
          <a:p>
            <a:pPr lvl="1"/>
            <a:r>
              <a:rPr lang="en-US" altLang="ja-JP" sz="1300" dirty="0">
                <a:solidFill>
                  <a:srgbClr val="FF0000"/>
                </a:solidFill>
              </a:rPr>
              <a:t>trigger object</a:t>
            </a:r>
          </a:p>
          <a:p>
            <a:pPr lvl="1"/>
            <a:r>
              <a:rPr lang="en-US" altLang="ja-JP" sz="1300" dirty="0">
                <a:solidFill>
                  <a:srgbClr val="FF0000"/>
                </a:solidFill>
              </a:rPr>
              <a:t>gate object</a:t>
            </a:r>
          </a:p>
          <a:p>
            <a:pPr lvl="1"/>
            <a:r>
              <a:rPr lang="en-US" altLang="ja-JP" sz="1300" dirty="0">
                <a:solidFill>
                  <a:srgbClr val="FF0000"/>
                </a:solidFill>
              </a:rPr>
              <a:t>select object</a:t>
            </a:r>
          </a:p>
          <a:p>
            <a:pPr lvl="1"/>
            <a:r>
              <a:rPr lang="en-US" altLang="ja-JP" sz="1300" dirty="0"/>
              <a:t>spigot object</a:t>
            </a:r>
          </a:p>
          <a:p>
            <a:r>
              <a:rPr lang="en-US" altLang="ja-JP" sz="1600" dirty="0">
                <a:solidFill>
                  <a:srgbClr val="FF0000"/>
                </a:solidFill>
              </a:rPr>
              <a:t>Operators</a:t>
            </a:r>
          </a:p>
          <a:p>
            <a:pPr lvl="1"/>
            <a:r>
              <a:rPr lang="en-US" altLang="ja-JP" sz="1200" dirty="0">
                <a:solidFill>
                  <a:srgbClr val="FF0000"/>
                </a:solidFill>
              </a:rPr>
              <a:t>arithmetic operator object</a:t>
            </a:r>
          </a:p>
          <a:p>
            <a:pPr lvl="1"/>
            <a:r>
              <a:rPr lang="en-US" altLang="ja-JP" sz="1200" dirty="0">
                <a:solidFill>
                  <a:srgbClr val="FF0000"/>
                </a:solidFill>
              </a:rPr>
              <a:t>relational operator object</a:t>
            </a:r>
          </a:p>
          <a:p>
            <a:pPr lvl="1"/>
            <a:r>
              <a:rPr lang="en-US" altLang="ja-JP" sz="1200" dirty="0">
                <a:solidFill>
                  <a:srgbClr val="FF0000"/>
                </a:solidFill>
              </a:rPr>
              <a:t>logical operator objects</a:t>
            </a:r>
          </a:p>
          <a:p>
            <a:r>
              <a:rPr lang="en-US" altLang="ja-JP" sz="1600" dirty="0">
                <a:solidFill>
                  <a:srgbClr val="FF0000"/>
                </a:solidFill>
              </a:rPr>
              <a:t>Algorithm </a:t>
            </a:r>
          </a:p>
          <a:p>
            <a:pPr lvl="1"/>
            <a:r>
              <a:rPr lang="en-US" altLang="ja-JP" sz="1200" dirty="0">
                <a:solidFill>
                  <a:srgbClr val="FF0000"/>
                </a:solidFill>
              </a:rPr>
              <a:t>counter implementation</a:t>
            </a:r>
            <a:endParaRPr lang="en-US" altLang="ja-JP" sz="1600" dirty="0">
              <a:solidFill>
                <a:srgbClr val="FF0000"/>
              </a:solidFill>
            </a:endParaRPr>
          </a:p>
          <a:p>
            <a:r>
              <a:rPr lang="en-US" altLang="ja-JP" sz="1600" dirty="0"/>
              <a:t>Serial Monitor</a:t>
            </a:r>
          </a:p>
          <a:p>
            <a:pPr lvl="1"/>
            <a:r>
              <a:rPr lang="en-US" altLang="ja-JP" sz="1300" dirty="0"/>
              <a:t>serial object</a:t>
            </a:r>
          </a:p>
          <a:p>
            <a:pPr lvl="1"/>
            <a:r>
              <a:rPr lang="en-US" altLang="ja-JP" sz="1300" dirty="0" err="1"/>
              <a:t>serial_println</a:t>
            </a:r>
            <a:r>
              <a:rPr lang="en-US" altLang="ja-JP" sz="1300" dirty="0"/>
              <a:t> object</a:t>
            </a:r>
          </a:p>
          <a:p>
            <a:r>
              <a:rPr lang="en-US" altLang="ja-JP" sz="1600" dirty="0"/>
              <a:t>Digital Input</a:t>
            </a:r>
          </a:p>
          <a:p>
            <a:pPr lvl="1"/>
            <a:r>
              <a:rPr lang="en-US" altLang="ja-JP" sz="1300" dirty="0" err="1"/>
              <a:t>din_change</a:t>
            </a:r>
            <a:r>
              <a:rPr lang="en-US" altLang="ja-JP" sz="1300" dirty="0"/>
              <a:t> object</a:t>
            </a:r>
          </a:p>
          <a:p>
            <a:pPr lvl="1"/>
            <a:r>
              <a:rPr lang="en-US" altLang="ja-JP" sz="1300" dirty="0"/>
              <a:t>toggle object</a:t>
            </a:r>
          </a:p>
          <a:p>
            <a:pPr lvl="1"/>
            <a:r>
              <a:rPr lang="en-US" altLang="ja-JP" sz="1300" dirty="0"/>
              <a:t>pull-up resistor</a:t>
            </a:r>
          </a:p>
          <a:p>
            <a:pPr lvl="1"/>
            <a:r>
              <a:rPr lang="en-US" altLang="ja-JP" sz="1300" dirty="0"/>
              <a:t>chatter (contact bounce)</a:t>
            </a:r>
          </a:p>
        </p:txBody>
      </p:sp>
    </p:spTree>
    <p:extLst>
      <p:ext uri="{BB962C8B-B14F-4D97-AF65-F5344CB8AC3E}">
        <p14:creationId xmlns:p14="http://schemas.microsoft.com/office/powerpoint/2010/main" val="31145531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1.4: </a:t>
            </a:r>
            <a:br>
              <a:rPr lang="en-US" altLang="ja-JP" sz="2800" dirty="0"/>
            </a:br>
            <a:r>
              <a:rPr lang="en-US" altLang="ja-JP" sz="2800" dirty="0"/>
              <a:t>Serial Monitor</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134</a:t>
            </a:fld>
            <a:endParaRPr kumimoji="1" lang="ja-JP" altLang="en-US"/>
          </a:p>
        </p:txBody>
      </p:sp>
    </p:spTree>
    <p:extLst>
      <p:ext uri="{BB962C8B-B14F-4D97-AF65-F5344CB8AC3E}">
        <p14:creationId xmlns:p14="http://schemas.microsoft.com/office/powerpoint/2010/main" val="26341792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F6852E-5E59-064C-A74A-38F5E761E46F}"/>
              </a:ext>
            </a:extLst>
          </p:cNvPr>
          <p:cNvSpPr>
            <a:spLocks noGrp="1"/>
          </p:cNvSpPr>
          <p:nvPr>
            <p:ph type="title"/>
          </p:nvPr>
        </p:nvSpPr>
        <p:spPr/>
        <p:txBody>
          <a:bodyPr/>
          <a:lstStyle/>
          <a:p>
            <a:r>
              <a:rPr kumimoji="1" lang="en-US" altLang="ja-CN" dirty="0"/>
              <a:t>Serial Monitor</a:t>
            </a:r>
            <a:endParaRPr kumimoji="1" lang="ja-CN" altLang="en-US" dirty="0"/>
          </a:p>
        </p:txBody>
      </p:sp>
      <p:sp>
        <p:nvSpPr>
          <p:cNvPr id="3" name="コンテンツ プレースホルダー 2">
            <a:extLst>
              <a:ext uri="{FF2B5EF4-FFF2-40B4-BE49-F238E27FC236}">
                <a16:creationId xmlns:a16="http://schemas.microsoft.com/office/drawing/2014/main" id="{BAF66232-97D9-4842-873E-B645C2257E17}"/>
              </a:ext>
            </a:extLst>
          </p:cNvPr>
          <p:cNvSpPr>
            <a:spLocks noGrp="1"/>
          </p:cNvSpPr>
          <p:nvPr>
            <p:ph idx="1"/>
          </p:nvPr>
        </p:nvSpPr>
        <p:spPr/>
        <p:txBody>
          <a:bodyPr/>
          <a:lstStyle/>
          <a:p>
            <a:r>
              <a:rPr lang="en-US" altLang="ja-CN" dirty="0"/>
              <a:t>There is a ‘Serial Monitor’ window inside the </a:t>
            </a:r>
            <a:r>
              <a:rPr lang="en-US" altLang="ja-CN" dirty="0" err="1"/>
              <a:t>Ardestan</a:t>
            </a:r>
            <a:r>
              <a:rPr lang="en-US" altLang="ja-CN" dirty="0"/>
              <a:t> IDE.</a:t>
            </a:r>
            <a:endParaRPr kumimoji="1" lang="ja-CN" altLang="en-US" dirty="0"/>
          </a:p>
        </p:txBody>
      </p:sp>
      <p:sp>
        <p:nvSpPr>
          <p:cNvPr id="4" name="スライド番号プレースホルダー 3">
            <a:extLst>
              <a:ext uri="{FF2B5EF4-FFF2-40B4-BE49-F238E27FC236}">
                <a16:creationId xmlns:a16="http://schemas.microsoft.com/office/drawing/2014/main" id="{C00582C2-5900-0E4A-956B-7AAEF6CC4CC7}"/>
              </a:ext>
            </a:extLst>
          </p:cNvPr>
          <p:cNvSpPr>
            <a:spLocks noGrp="1"/>
          </p:cNvSpPr>
          <p:nvPr>
            <p:ph type="sldNum" sz="quarter" idx="12"/>
          </p:nvPr>
        </p:nvSpPr>
        <p:spPr/>
        <p:txBody>
          <a:bodyPr/>
          <a:lstStyle/>
          <a:p>
            <a:fld id="{D5DDEC14-9F2A-1C40-9F92-7E724392E266}" type="slidenum">
              <a:rPr kumimoji="1" lang="ja-JP" altLang="en-US" smtClean="0"/>
              <a:t>135</a:t>
            </a:fld>
            <a:endParaRPr kumimoji="1" lang="ja-JP" altLang="en-US"/>
          </a:p>
        </p:txBody>
      </p:sp>
      <p:pic>
        <p:nvPicPr>
          <p:cNvPr id="9" name="図 8" descr="スクリーンショット, 抽象 が含まれている画像&#10;&#10;自動的に生成された説明">
            <a:extLst>
              <a:ext uri="{FF2B5EF4-FFF2-40B4-BE49-F238E27FC236}">
                <a16:creationId xmlns:a16="http://schemas.microsoft.com/office/drawing/2014/main" id="{B3E46FCA-8CCC-FA46-9534-5210BF54DF68}"/>
              </a:ext>
            </a:extLst>
          </p:cNvPr>
          <p:cNvPicPr>
            <a:picLocks noChangeAspect="1"/>
          </p:cNvPicPr>
          <p:nvPr/>
        </p:nvPicPr>
        <p:blipFill>
          <a:blip r:embed="rId2"/>
          <a:stretch>
            <a:fillRect/>
          </a:stretch>
        </p:blipFill>
        <p:spPr>
          <a:xfrm>
            <a:off x="838200" y="3459957"/>
            <a:ext cx="10401300" cy="2806700"/>
          </a:xfrm>
          <a:prstGeom prst="rect">
            <a:avLst/>
          </a:prstGeom>
        </p:spPr>
      </p:pic>
    </p:spTree>
    <p:extLst>
      <p:ext uri="{BB962C8B-B14F-4D97-AF65-F5344CB8AC3E}">
        <p14:creationId xmlns:p14="http://schemas.microsoft.com/office/powerpoint/2010/main" val="39325857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231849-7BD8-1148-B8F7-3D13A641BB23}"/>
              </a:ext>
            </a:extLst>
          </p:cNvPr>
          <p:cNvSpPr>
            <a:spLocks noGrp="1"/>
          </p:cNvSpPr>
          <p:nvPr>
            <p:ph idx="1"/>
          </p:nvPr>
        </p:nvSpPr>
        <p:spPr/>
        <p:txBody>
          <a:bodyPr/>
          <a:lstStyle/>
          <a:p>
            <a:pPr marL="0" indent="0">
              <a:buNone/>
            </a:pPr>
            <a:r>
              <a:rPr kumimoji="1" lang="en-US" altLang="ja-JP" dirty="0"/>
              <a:t> Your computer and Arduino are connected via Serial Port (USB-Serial). You can use this connection also to communicate with Arduino. </a:t>
            </a:r>
            <a:endParaRPr kumimoji="1" lang="ja-JP" altLang="en-US"/>
          </a:p>
        </p:txBody>
      </p:sp>
      <p:sp>
        <p:nvSpPr>
          <p:cNvPr id="4" name="スライド番号プレースホルダー 3">
            <a:extLst>
              <a:ext uri="{FF2B5EF4-FFF2-40B4-BE49-F238E27FC236}">
                <a16:creationId xmlns:a16="http://schemas.microsoft.com/office/drawing/2014/main" id="{47496176-5F47-BC42-8ACF-B2AB41463439}"/>
              </a:ext>
            </a:extLst>
          </p:cNvPr>
          <p:cNvSpPr>
            <a:spLocks noGrp="1"/>
          </p:cNvSpPr>
          <p:nvPr>
            <p:ph type="sldNum" sz="quarter" idx="12"/>
          </p:nvPr>
        </p:nvSpPr>
        <p:spPr/>
        <p:txBody>
          <a:bodyPr/>
          <a:lstStyle/>
          <a:p>
            <a:fld id="{D5DDEC14-9F2A-1C40-9F92-7E724392E266}" type="slidenum">
              <a:rPr kumimoji="1" lang="ja-JP" altLang="en-US" smtClean="0"/>
              <a:t>136</a:t>
            </a:fld>
            <a:endParaRPr kumimoji="1" lang="ja-JP" altLang="en-US"/>
          </a:p>
        </p:txBody>
      </p:sp>
      <p:pic>
        <p:nvPicPr>
          <p:cNvPr id="6" name="図 5">
            <a:extLst>
              <a:ext uri="{FF2B5EF4-FFF2-40B4-BE49-F238E27FC236}">
                <a16:creationId xmlns:a16="http://schemas.microsoft.com/office/drawing/2014/main" id="{4EB30802-66B2-6A45-836A-FC345523DBB0}"/>
              </a:ext>
            </a:extLst>
          </p:cNvPr>
          <p:cNvPicPr>
            <a:picLocks noChangeAspect="1"/>
          </p:cNvPicPr>
          <p:nvPr/>
        </p:nvPicPr>
        <p:blipFill>
          <a:blip r:embed="rId2"/>
          <a:stretch>
            <a:fillRect/>
          </a:stretch>
        </p:blipFill>
        <p:spPr>
          <a:xfrm>
            <a:off x="8413731" y="3267105"/>
            <a:ext cx="2606750" cy="2606750"/>
          </a:xfrm>
          <a:prstGeom prst="rect">
            <a:avLst/>
          </a:prstGeom>
        </p:spPr>
      </p:pic>
      <p:sp>
        <p:nvSpPr>
          <p:cNvPr id="7" name="正方形/長方形 6">
            <a:extLst>
              <a:ext uri="{FF2B5EF4-FFF2-40B4-BE49-F238E27FC236}">
                <a16:creationId xmlns:a16="http://schemas.microsoft.com/office/drawing/2014/main" id="{4D98180F-03CB-FD49-9EB6-5AD7BAB32C13}"/>
              </a:ext>
            </a:extLst>
          </p:cNvPr>
          <p:cNvSpPr/>
          <p:nvPr/>
        </p:nvSpPr>
        <p:spPr>
          <a:xfrm>
            <a:off x="579206" y="6411954"/>
            <a:ext cx="10515600" cy="253916"/>
          </a:xfrm>
          <a:prstGeom prst="rect">
            <a:avLst/>
          </a:prstGeom>
        </p:spPr>
        <p:txBody>
          <a:bodyPr wrap="square">
            <a:spAutoFit/>
          </a:bodyPr>
          <a:lstStyle/>
          <a:p>
            <a:pPr algn="just"/>
            <a:r>
              <a:rPr lang="en-US" altLang="ja-JP" sz="1050" dirty="0">
                <a:latin typeface="Courier New" panose="02070309020205020404" pitchFamily="49" charset="0"/>
                <a:cs typeface="Courier New" panose="02070309020205020404" pitchFamily="49" charset="0"/>
              </a:rPr>
              <a:t>Image of Arduino: </a:t>
            </a:r>
            <a:r>
              <a:rPr lang="en-US" altLang="ja-JP" sz="1050" dirty="0">
                <a:latin typeface="Courier New" panose="02070309020205020404" pitchFamily="49" charset="0"/>
                <a:cs typeface="Courier New" panose="02070309020205020404" pitchFamily="49" charset="0"/>
                <a:hlinkClick r:id="rId3"/>
              </a:rPr>
              <a:t>https://commons.wikimedia.org/wiki/File:Arduino_Uno_-_R3.jpg</a:t>
            </a:r>
            <a:r>
              <a:rPr lang="en-US" altLang="ja-JP" sz="1050" dirty="0">
                <a:latin typeface="Courier New" panose="02070309020205020404" pitchFamily="49" charset="0"/>
                <a:cs typeface="Courier New" panose="02070309020205020404" pitchFamily="49" charset="0"/>
              </a:rPr>
              <a:t> (Creative Commons Attribution 2.0 Generic license).</a:t>
            </a:r>
            <a:endParaRPr lang="ja-JP" altLang="en-US" sz="1050">
              <a:latin typeface="Courier New" panose="02070309020205020404" pitchFamily="49" charset="0"/>
              <a:cs typeface="Courier New" panose="02070309020205020404" pitchFamily="49" charset="0"/>
            </a:endParaRPr>
          </a:p>
        </p:txBody>
      </p:sp>
      <p:sp>
        <p:nvSpPr>
          <p:cNvPr id="18" name="タイトル 1">
            <a:extLst>
              <a:ext uri="{FF2B5EF4-FFF2-40B4-BE49-F238E27FC236}">
                <a16:creationId xmlns:a16="http://schemas.microsoft.com/office/drawing/2014/main" id="{8A66595E-6654-AF4E-9FD2-8C09A7898D78}"/>
              </a:ext>
            </a:extLst>
          </p:cNvPr>
          <p:cNvSpPr txBox="1">
            <a:spLocks/>
          </p:cNvSpPr>
          <p:nvPr/>
        </p:nvSpPr>
        <p:spPr>
          <a:xfrm>
            <a:off x="838200" y="374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a:lstStyle>
          <a:p>
            <a:r>
              <a:rPr lang="en-US" altLang="ja-CN" dirty="0"/>
              <a:t>Serial Monitor</a:t>
            </a:r>
            <a:endParaRPr lang="ja-CN" altLang="en-US" dirty="0"/>
          </a:p>
        </p:txBody>
      </p:sp>
      <p:pic>
        <p:nvPicPr>
          <p:cNvPr id="19" name="図 18" descr="スクリーンショット, 抽象 が含まれている画像&#10;&#10;自動的に生成された説明">
            <a:extLst>
              <a:ext uri="{FF2B5EF4-FFF2-40B4-BE49-F238E27FC236}">
                <a16:creationId xmlns:a16="http://schemas.microsoft.com/office/drawing/2014/main" id="{E9A2E69F-E39B-224B-8285-E7CC3337B044}"/>
              </a:ext>
            </a:extLst>
          </p:cNvPr>
          <p:cNvPicPr>
            <a:picLocks noChangeAspect="1"/>
          </p:cNvPicPr>
          <p:nvPr/>
        </p:nvPicPr>
        <p:blipFill rotWithShape="1">
          <a:blip r:embed="rId4"/>
          <a:srcRect r="71390"/>
          <a:stretch/>
        </p:blipFill>
        <p:spPr>
          <a:xfrm>
            <a:off x="922421" y="3267105"/>
            <a:ext cx="2975811" cy="2806700"/>
          </a:xfrm>
          <a:prstGeom prst="rect">
            <a:avLst/>
          </a:prstGeom>
        </p:spPr>
      </p:pic>
      <p:sp>
        <p:nvSpPr>
          <p:cNvPr id="20" name="左右矢印 19">
            <a:extLst>
              <a:ext uri="{FF2B5EF4-FFF2-40B4-BE49-F238E27FC236}">
                <a16:creationId xmlns:a16="http://schemas.microsoft.com/office/drawing/2014/main" id="{039C746D-FD05-6A43-ADE6-BFBD9FDA2851}"/>
              </a:ext>
            </a:extLst>
          </p:cNvPr>
          <p:cNvSpPr/>
          <p:nvPr/>
        </p:nvSpPr>
        <p:spPr>
          <a:xfrm>
            <a:off x="4278433" y="4001294"/>
            <a:ext cx="3801979" cy="11670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CN" altLang="en-US"/>
          </a:p>
        </p:txBody>
      </p:sp>
    </p:spTree>
    <p:extLst>
      <p:ext uri="{BB962C8B-B14F-4D97-AF65-F5344CB8AC3E}">
        <p14:creationId xmlns:p14="http://schemas.microsoft.com/office/powerpoint/2010/main" val="29705984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231849-7BD8-1148-B8F7-3D13A641BB23}"/>
              </a:ext>
            </a:extLst>
          </p:cNvPr>
          <p:cNvSpPr>
            <a:spLocks noGrp="1"/>
          </p:cNvSpPr>
          <p:nvPr>
            <p:ph idx="1"/>
          </p:nvPr>
        </p:nvSpPr>
        <p:spPr/>
        <p:txBody>
          <a:bodyPr/>
          <a:lstStyle/>
          <a:p>
            <a:r>
              <a:rPr lang="en-US" altLang="ja-JP" dirty="0"/>
              <a:t>‘Serial’ means that it transfer one bit at once (which means the serial I/O doesn’t send two or more bits simultaneously).</a:t>
            </a:r>
            <a:endParaRPr kumimoji="1" lang="ja-JP" altLang="en-US"/>
          </a:p>
        </p:txBody>
      </p:sp>
      <p:sp>
        <p:nvSpPr>
          <p:cNvPr id="4" name="スライド番号プレースホルダー 3">
            <a:extLst>
              <a:ext uri="{FF2B5EF4-FFF2-40B4-BE49-F238E27FC236}">
                <a16:creationId xmlns:a16="http://schemas.microsoft.com/office/drawing/2014/main" id="{47496176-5F47-BC42-8ACF-B2AB41463439}"/>
              </a:ext>
            </a:extLst>
          </p:cNvPr>
          <p:cNvSpPr>
            <a:spLocks noGrp="1"/>
          </p:cNvSpPr>
          <p:nvPr>
            <p:ph type="sldNum" sz="quarter" idx="12"/>
          </p:nvPr>
        </p:nvSpPr>
        <p:spPr/>
        <p:txBody>
          <a:bodyPr/>
          <a:lstStyle/>
          <a:p>
            <a:fld id="{D5DDEC14-9F2A-1C40-9F92-7E724392E266}" type="slidenum">
              <a:rPr kumimoji="1" lang="ja-JP" altLang="en-US" smtClean="0"/>
              <a:t>137</a:t>
            </a:fld>
            <a:endParaRPr kumimoji="1" lang="ja-JP" altLang="en-US"/>
          </a:p>
        </p:txBody>
      </p:sp>
      <p:pic>
        <p:nvPicPr>
          <p:cNvPr id="6" name="図 5">
            <a:extLst>
              <a:ext uri="{FF2B5EF4-FFF2-40B4-BE49-F238E27FC236}">
                <a16:creationId xmlns:a16="http://schemas.microsoft.com/office/drawing/2014/main" id="{4EB30802-66B2-6A45-836A-FC345523DBB0}"/>
              </a:ext>
            </a:extLst>
          </p:cNvPr>
          <p:cNvPicPr>
            <a:picLocks noChangeAspect="1"/>
          </p:cNvPicPr>
          <p:nvPr/>
        </p:nvPicPr>
        <p:blipFill>
          <a:blip r:embed="rId2"/>
          <a:stretch>
            <a:fillRect/>
          </a:stretch>
        </p:blipFill>
        <p:spPr>
          <a:xfrm>
            <a:off x="8413731" y="3267105"/>
            <a:ext cx="2606750" cy="2606750"/>
          </a:xfrm>
          <a:prstGeom prst="rect">
            <a:avLst/>
          </a:prstGeom>
        </p:spPr>
      </p:pic>
      <p:sp>
        <p:nvSpPr>
          <p:cNvPr id="7" name="正方形/長方形 6">
            <a:extLst>
              <a:ext uri="{FF2B5EF4-FFF2-40B4-BE49-F238E27FC236}">
                <a16:creationId xmlns:a16="http://schemas.microsoft.com/office/drawing/2014/main" id="{4D98180F-03CB-FD49-9EB6-5AD7BAB32C13}"/>
              </a:ext>
            </a:extLst>
          </p:cNvPr>
          <p:cNvSpPr/>
          <p:nvPr/>
        </p:nvSpPr>
        <p:spPr>
          <a:xfrm>
            <a:off x="579206" y="6411954"/>
            <a:ext cx="10515600" cy="253916"/>
          </a:xfrm>
          <a:prstGeom prst="rect">
            <a:avLst/>
          </a:prstGeom>
        </p:spPr>
        <p:txBody>
          <a:bodyPr wrap="square">
            <a:spAutoFit/>
          </a:bodyPr>
          <a:lstStyle/>
          <a:p>
            <a:pPr algn="just"/>
            <a:r>
              <a:rPr lang="en-US" altLang="ja-JP" sz="1050" dirty="0">
                <a:latin typeface="Courier New" panose="02070309020205020404" pitchFamily="49" charset="0"/>
                <a:cs typeface="Courier New" panose="02070309020205020404" pitchFamily="49" charset="0"/>
              </a:rPr>
              <a:t>Image of Arduino: </a:t>
            </a:r>
            <a:r>
              <a:rPr lang="en-US" altLang="ja-JP" sz="1050" dirty="0">
                <a:latin typeface="Courier New" panose="02070309020205020404" pitchFamily="49" charset="0"/>
                <a:cs typeface="Courier New" panose="02070309020205020404" pitchFamily="49" charset="0"/>
                <a:hlinkClick r:id="rId3"/>
              </a:rPr>
              <a:t>https://commons.wikimedia.org/wiki/File:Arduino_Uno_-_R3.jpg</a:t>
            </a:r>
            <a:r>
              <a:rPr lang="en-US" altLang="ja-JP" sz="1050" dirty="0">
                <a:latin typeface="Courier New" panose="02070309020205020404" pitchFamily="49" charset="0"/>
                <a:cs typeface="Courier New" panose="02070309020205020404" pitchFamily="49" charset="0"/>
              </a:rPr>
              <a:t> (Creative Commons Attribution 2.0 Generic license).</a:t>
            </a:r>
            <a:endParaRPr lang="ja-JP" altLang="en-US" sz="1050">
              <a:latin typeface="Courier New" panose="02070309020205020404" pitchFamily="49" charset="0"/>
              <a:cs typeface="Courier New" panose="02070309020205020404" pitchFamily="49" charset="0"/>
            </a:endParaRPr>
          </a:p>
        </p:txBody>
      </p:sp>
      <p:sp>
        <p:nvSpPr>
          <p:cNvPr id="18" name="タイトル 1">
            <a:extLst>
              <a:ext uri="{FF2B5EF4-FFF2-40B4-BE49-F238E27FC236}">
                <a16:creationId xmlns:a16="http://schemas.microsoft.com/office/drawing/2014/main" id="{8A66595E-6654-AF4E-9FD2-8C09A7898D78}"/>
              </a:ext>
            </a:extLst>
          </p:cNvPr>
          <p:cNvSpPr txBox="1">
            <a:spLocks/>
          </p:cNvSpPr>
          <p:nvPr/>
        </p:nvSpPr>
        <p:spPr>
          <a:xfrm>
            <a:off x="838200" y="374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a:lstStyle>
          <a:p>
            <a:r>
              <a:rPr lang="en-US" altLang="ja-CN" dirty="0"/>
              <a:t>Serial Monitor</a:t>
            </a:r>
            <a:endParaRPr lang="ja-CN" altLang="en-US" dirty="0"/>
          </a:p>
        </p:txBody>
      </p:sp>
      <p:pic>
        <p:nvPicPr>
          <p:cNvPr id="19" name="図 18" descr="スクリーンショット, 抽象 が含まれている画像&#10;&#10;自動的に生成された説明">
            <a:extLst>
              <a:ext uri="{FF2B5EF4-FFF2-40B4-BE49-F238E27FC236}">
                <a16:creationId xmlns:a16="http://schemas.microsoft.com/office/drawing/2014/main" id="{E9A2E69F-E39B-224B-8285-E7CC3337B044}"/>
              </a:ext>
            </a:extLst>
          </p:cNvPr>
          <p:cNvPicPr>
            <a:picLocks noChangeAspect="1"/>
          </p:cNvPicPr>
          <p:nvPr/>
        </p:nvPicPr>
        <p:blipFill rotWithShape="1">
          <a:blip r:embed="rId4"/>
          <a:srcRect r="71390"/>
          <a:stretch/>
        </p:blipFill>
        <p:spPr>
          <a:xfrm>
            <a:off x="922421" y="3267105"/>
            <a:ext cx="2975811" cy="2806700"/>
          </a:xfrm>
          <a:prstGeom prst="rect">
            <a:avLst/>
          </a:prstGeom>
        </p:spPr>
      </p:pic>
      <p:sp>
        <p:nvSpPr>
          <p:cNvPr id="20" name="左右矢印 19">
            <a:extLst>
              <a:ext uri="{FF2B5EF4-FFF2-40B4-BE49-F238E27FC236}">
                <a16:creationId xmlns:a16="http://schemas.microsoft.com/office/drawing/2014/main" id="{039C746D-FD05-6A43-ADE6-BFBD9FDA2851}"/>
              </a:ext>
            </a:extLst>
          </p:cNvPr>
          <p:cNvSpPr/>
          <p:nvPr/>
        </p:nvSpPr>
        <p:spPr>
          <a:xfrm>
            <a:off x="4278433" y="4001294"/>
            <a:ext cx="3801979" cy="11670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CN" altLang="en-US"/>
          </a:p>
        </p:txBody>
      </p:sp>
    </p:spTree>
    <p:extLst>
      <p:ext uri="{BB962C8B-B14F-4D97-AF65-F5344CB8AC3E}">
        <p14:creationId xmlns:p14="http://schemas.microsoft.com/office/powerpoint/2010/main" val="6807143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231849-7BD8-1148-B8F7-3D13A641BB23}"/>
              </a:ext>
            </a:extLst>
          </p:cNvPr>
          <p:cNvSpPr>
            <a:spLocks noGrp="1"/>
          </p:cNvSpPr>
          <p:nvPr>
            <p:ph idx="1"/>
          </p:nvPr>
        </p:nvSpPr>
        <p:spPr/>
        <p:txBody>
          <a:bodyPr/>
          <a:lstStyle/>
          <a:p>
            <a:r>
              <a:rPr kumimoji="1" lang="en-US" altLang="ja-JP" dirty="0"/>
              <a:t>To utilize the serial communication, we need to set the communication speed (bit per second) the same on the both sides.</a:t>
            </a:r>
            <a:endParaRPr kumimoji="1" lang="ja-JP" altLang="en-US"/>
          </a:p>
        </p:txBody>
      </p:sp>
      <p:sp>
        <p:nvSpPr>
          <p:cNvPr id="4" name="スライド番号プレースホルダー 3">
            <a:extLst>
              <a:ext uri="{FF2B5EF4-FFF2-40B4-BE49-F238E27FC236}">
                <a16:creationId xmlns:a16="http://schemas.microsoft.com/office/drawing/2014/main" id="{47496176-5F47-BC42-8ACF-B2AB41463439}"/>
              </a:ext>
            </a:extLst>
          </p:cNvPr>
          <p:cNvSpPr>
            <a:spLocks noGrp="1"/>
          </p:cNvSpPr>
          <p:nvPr>
            <p:ph type="sldNum" sz="quarter" idx="12"/>
          </p:nvPr>
        </p:nvSpPr>
        <p:spPr/>
        <p:txBody>
          <a:bodyPr/>
          <a:lstStyle/>
          <a:p>
            <a:fld id="{D5DDEC14-9F2A-1C40-9F92-7E724392E266}" type="slidenum">
              <a:rPr kumimoji="1" lang="ja-JP" altLang="en-US" smtClean="0"/>
              <a:t>138</a:t>
            </a:fld>
            <a:endParaRPr kumimoji="1" lang="ja-JP" altLang="en-US"/>
          </a:p>
        </p:txBody>
      </p:sp>
      <p:pic>
        <p:nvPicPr>
          <p:cNvPr id="6" name="図 5">
            <a:extLst>
              <a:ext uri="{FF2B5EF4-FFF2-40B4-BE49-F238E27FC236}">
                <a16:creationId xmlns:a16="http://schemas.microsoft.com/office/drawing/2014/main" id="{4EB30802-66B2-6A45-836A-FC345523DBB0}"/>
              </a:ext>
            </a:extLst>
          </p:cNvPr>
          <p:cNvPicPr>
            <a:picLocks noChangeAspect="1"/>
          </p:cNvPicPr>
          <p:nvPr/>
        </p:nvPicPr>
        <p:blipFill>
          <a:blip r:embed="rId2"/>
          <a:stretch>
            <a:fillRect/>
          </a:stretch>
        </p:blipFill>
        <p:spPr>
          <a:xfrm>
            <a:off x="8413731" y="3267105"/>
            <a:ext cx="2606750" cy="2606750"/>
          </a:xfrm>
          <a:prstGeom prst="rect">
            <a:avLst/>
          </a:prstGeom>
        </p:spPr>
      </p:pic>
      <p:sp>
        <p:nvSpPr>
          <p:cNvPr id="7" name="正方形/長方形 6">
            <a:extLst>
              <a:ext uri="{FF2B5EF4-FFF2-40B4-BE49-F238E27FC236}">
                <a16:creationId xmlns:a16="http://schemas.microsoft.com/office/drawing/2014/main" id="{4D98180F-03CB-FD49-9EB6-5AD7BAB32C13}"/>
              </a:ext>
            </a:extLst>
          </p:cNvPr>
          <p:cNvSpPr/>
          <p:nvPr/>
        </p:nvSpPr>
        <p:spPr>
          <a:xfrm>
            <a:off x="579206" y="6411954"/>
            <a:ext cx="10515600" cy="253916"/>
          </a:xfrm>
          <a:prstGeom prst="rect">
            <a:avLst/>
          </a:prstGeom>
        </p:spPr>
        <p:txBody>
          <a:bodyPr wrap="square">
            <a:spAutoFit/>
          </a:bodyPr>
          <a:lstStyle/>
          <a:p>
            <a:pPr algn="just"/>
            <a:r>
              <a:rPr lang="en-US" altLang="ja-JP" sz="1050" dirty="0">
                <a:latin typeface="Courier New" panose="02070309020205020404" pitchFamily="49" charset="0"/>
                <a:cs typeface="Courier New" panose="02070309020205020404" pitchFamily="49" charset="0"/>
              </a:rPr>
              <a:t>Image of Arduino: </a:t>
            </a:r>
            <a:r>
              <a:rPr lang="en-US" altLang="ja-JP" sz="1050" dirty="0">
                <a:latin typeface="Courier New" panose="02070309020205020404" pitchFamily="49" charset="0"/>
                <a:cs typeface="Courier New" panose="02070309020205020404" pitchFamily="49" charset="0"/>
                <a:hlinkClick r:id="rId3"/>
              </a:rPr>
              <a:t>https://commons.wikimedia.org/wiki/File:Arduino_Uno_-_R3.jpg</a:t>
            </a:r>
            <a:r>
              <a:rPr lang="en-US" altLang="ja-JP" sz="1050" dirty="0">
                <a:latin typeface="Courier New" panose="02070309020205020404" pitchFamily="49" charset="0"/>
                <a:cs typeface="Courier New" panose="02070309020205020404" pitchFamily="49" charset="0"/>
              </a:rPr>
              <a:t> (Creative Commons Attribution 2.0 Generic license).</a:t>
            </a:r>
            <a:endParaRPr lang="ja-JP" altLang="en-US" sz="1050">
              <a:latin typeface="Courier New" panose="02070309020205020404" pitchFamily="49" charset="0"/>
              <a:cs typeface="Courier New" panose="02070309020205020404" pitchFamily="49" charset="0"/>
            </a:endParaRPr>
          </a:p>
        </p:txBody>
      </p:sp>
      <p:sp>
        <p:nvSpPr>
          <p:cNvPr id="18" name="タイトル 1">
            <a:extLst>
              <a:ext uri="{FF2B5EF4-FFF2-40B4-BE49-F238E27FC236}">
                <a16:creationId xmlns:a16="http://schemas.microsoft.com/office/drawing/2014/main" id="{8A66595E-6654-AF4E-9FD2-8C09A7898D78}"/>
              </a:ext>
            </a:extLst>
          </p:cNvPr>
          <p:cNvSpPr txBox="1">
            <a:spLocks/>
          </p:cNvSpPr>
          <p:nvPr/>
        </p:nvSpPr>
        <p:spPr>
          <a:xfrm>
            <a:off x="838200" y="374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a:lstStyle>
          <a:p>
            <a:r>
              <a:rPr lang="en-US" altLang="ja-CN" dirty="0"/>
              <a:t>Serial Monitor</a:t>
            </a:r>
            <a:endParaRPr lang="ja-CN" altLang="en-US" dirty="0"/>
          </a:p>
        </p:txBody>
      </p:sp>
      <p:pic>
        <p:nvPicPr>
          <p:cNvPr id="19" name="図 18" descr="スクリーンショット, 抽象 が含まれている画像&#10;&#10;自動的に生成された説明">
            <a:extLst>
              <a:ext uri="{FF2B5EF4-FFF2-40B4-BE49-F238E27FC236}">
                <a16:creationId xmlns:a16="http://schemas.microsoft.com/office/drawing/2014/main" id="{E9A2E69F-E39B-224B-8285-E7CC3337B044}"/>
              </a:ext>
            </a:extLst>
          </p:cNvPr>
          <p:cNvPicPr>
            <a:picLocks noChangeAspect="1"/>
          </p:cNvPicPr>
          <p:nvPr/>
        </p:nvPicPr>
        <p:blipFill rotWithShape="1">
          <a:blip r:embed="rId4"/>
          <a:srcRect r="71390"/>
          <a:stretch/>
        </p:blipFill>
        <p:spPr>
          <a:xfrm>
            <a:off x="922421" y="3267105"/>
            <a:ext cx="2975811" cy="2806700"/>
          </a:xfrm>
          <a:prstGeom prst="rect">
            <a:avLst/>
          </a:prstGeom>
        </p:spPr>
      </p:pic>
      <p:sp>
        <p:nvSpPr>
          <p:cNvPr id="20" name="左右矢印 19">
            <a:extLst>
              <a:ext uri="{FF2B5EF4-FFF2-40B4-BE49-F238E27FC236}">
                <a16:creationId xmlns:a16="http://schemas.microsoft.com/office/drawing/2014/main" id="{039C746D-FD05-6A43-ADE6-BFBD9FDA2851}"/>
              </a:ext>
            </a:extLst>
          </p:cNvPr>
          <p:cNvSpPr/>
          <p:nvPr/>
        </p:nvSpPr>
        <p:spPr>
          <a:xfrm>
            <a:off x="4278433" y="4001294"/>
            <a:ext cx="3801979" cy="11670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CN" altLang="en-US"/>
          </a:p>
        </p:txBody>
      </p:sp>
    </p:spTree>
    <p:extLst>
      <p:ext uri="{BB962C8B-B14F-4D97-AF65-F5344CB8AC3E}">
        <p14:creationId xmlns:p14="http://schemas.microsoft.com/office/powerpoint/2010/main" val="306035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
            <a:extLst>
              <a:ext uri="{FF2B5EF4-FFF2-40B4-BE49-F238E27FC236}">
                <a16:creationId xmlns:a16="http://schemas.microsoft.com/office/drawing/2014/main" id="{8A66595E-6654-AF4E-9FD2-8C09A7898D78}"/>
              </a:ext>
            </a:extLst>
          </p:cNvPr>
          <p:cNvSpPr txBox="1">
            <a:spLocks/>
          </p:cNvSpPr>
          <p:nvPr/>
        </p:nvSpPr>
        <p:spPr>
          <a:xfrm>
            <a:off x="838200" y="374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a:lstStyle>
          <a:p>
            <a:r>
              <a:rPr lang="en-US" altLang="ja-CN" dirty="0" err="1"/>
              <a:t>Ardestan</a:t>
            </a:r>
            <a:r>
              <a:rPr lang="en-US" altLang="ja-CN" dirty="0"/>
              <a:t>: Example 09</a:t>
            </a:r>
            <a:endParaRPr lang="ja-CN" altLang="en-US" dirty="0"/>
          </a:p>
        </p:txBody>
      </p:sp>
      <p:sp>
        <p:nvSpPr>
          <p:cNvPr id="9" name="コンテンツ プレースホルダー 8">
            <a:extLst>
              <a:ext uri="{FF2B5EF4-FFF2-40B4-BE49-F238E27FC236}">
                <a16:creationId xmlns:a16="http://schemas.microsoft.com/office/drawing/2014/main" id="{8251CD15-CC9D-194C-906C-C708D75B66F0}"/>
              </a:ext>
            </a:extLst>
          </p:cNvPr>
          <p:cNvSpPr>
            <a:spLocks noGrp="1"/>
          </p:cNvSpPr>
          <p:nvPr>
            <p:ph idx="1"/>
          </p:nvPr>
        </p:nvSpPr>
        <p:spPr/>
        <p:txBody>
          <a:bodyPr/>
          <a:lstStyle/>
          <a:p>
            <a:r>
              <a:rPr lang="en-US" altLang="ja-CN" dirty="0"/>
              <a:t>Write a simple program as below and set up the serial monitor to 9600 bps.</a:t>
            </a:r>
            <a:endParaRPr lang="ja-CN" altLang="en-US" dirty="0"/>
          </a:p>
        </p:txBody>
      </p:sp>
      <p:pic>
        <p:nvPicPr>
          <p:cNvPr id="19" name="図 18" descr="白いバックグラウンドのスクリーンショット&#10;&#10;自動的に生成された説明">
            <a:extLst>
              <a:ext uri="{FF2B5EF4-FFF2-40B4-BE49-F238E27FC236}">
                <a16:creationId xmlns:a16="http://schemas.microsoft.com/office/drawing/2014/main" id="{69A03871-F449-164E-9C22-D9D281542238}"/>
              </a:ext>
            </a:extLst>
          </p:cNvPr>
          <p:cNvPicPr>
            <a:picLocks noChangeAspect="1"/>
          </p:cNvPicPr>
          <p:nvPr/>
        </p:nvPicPr>
        <p:blipFill>
          <a:blip r:embed="rId2"/>
          <a:stretch>
            <a:fillRect/>
          </a:stretch>
        </p:blipFill>
        <p:spPr>
          <a:xfrm>
            <a:off x="1085001" y="3005791"/>
            <a:ext cx="4303963" cy="2100090"/>
          </a:xfrm>
          <a:prstGeom prst="rect">
            <a:avLst/>
          </a:prstGeom>
        </p:spPr>
      </p:pic>
    </p:spTree>
    <p:extLst>
      <p:ext uri="{BB962C8B-B14F-4D97-AF65-F5344CB8AC3E}">
        <p14:creationId xmlns:p14="http://schemas.microsoft.com/office/powerpoint/2010/main" val="181889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F772AC-8A0E-7E4A-8E4E-58BEE434626A}"/>
              </a:ext>
            </a:extLst>
          </p:cNvPr>
          <p:cNvSpPr>
            <a:spLocks noGrp="1"/>
          </p:cNvSpPr>
          <p:nvPr>
            <p:ph type="title"/>
          </p:nvPr>
        </p:nvSpPr>
        <p:spPr>
          <a:xfrm>
            <a:off x="838200" y="365125"/>
            <a:ext cx="10515600" cy="1325563"/>
          </a:xfrm>
        </p:spPr>
        <p:txBody>
          <a:bodyPr>
            <a:normAutofit/>
          </a:bodyPr>
          <a:lstStyle/>
          <a:p>
            <a:r>
              <a:rPr kumimoji="1" lang="en-US" altLang="ja-JP" sz="3300" dirty="0"/>
              <a:t>The </a:t>
            </a:r>
            <a:r>
              <a:rPr kumimoji="1" lang="en-US" altLang="ja-JP" sz="3300" dirty="0" err="1"/>
              <a:t>Ardestan</a:t>
            </a:r>
            <a:r>
              <a:rPr kumimoji="1" lang="en-US" altLang="ja-JP" sz="3300" dirty="0"/>
              <a:t> Visual Programming language</a:t>
            </a:r>
            <a:endParaRPr kumimoji="1" lang="ja-JP" altLang="en-US" sz="3300"/>
          </a:p>
        </p:txBody>
      </p:sp>
      <p:sp>
        <p:nvSpPr>
          <p:cNvPr id="6" name="コンテンツ プレースホルダー 5">
            <a:extLst>
              <a:ext uri="{FF2B5EF4-FFF2-40B4-BE49-F238E27FC236}">
                <a16:creationId xmlns:a16="http://schemas.microsoft.com/office/drawing/2014/main" id="{8F9BD56D-B255-9646-AD43-1DD17B9A9391}"/>
              </a:ext>
            </a:extLst>
          </p:cNvPr>
          <p:cNvSpPr>
            <a:spLocks noGrp="1"/>
          </p:cNvSpPr>
          <p:nvPr>
            <p:ph idx="1"/>
          </p:nvPr>
        </p:nvSpPr>
        <p:spPr>
          <a:xfrm>
            <a:off x="7552944" y="1825625"/>
            <a:ext cx="3800856" cy="4351338"/>
          </a:xfrm>
        </p:spPr>
        <p:txBody>
          <a:bodyPr>
            <a:normAutofit fontScale="92500" lnSpcReduction="10000"/>
          </a:bodyPr>
          <a:lstStyle/>
          <a:p>
            <a:r>
              <a:rPr lang="en-US" altLang="ja-JP" sz="2000" dirty="0"/>
              <a:t>The language is designed for art and design students without prior programming experience.</a:t>
            </a:r>
          </a:p>
          <a:p>
            <a:endParaRPr lang="en-US" altLang="ja-JP" sz="2000" dirty="0"/>
          </a:p>
          <a:p>
            <a:r>
              <a:rPr lang="en-US" altLang="ja-JP" sz="2000" dirty="0"/>
              <a:t>You can program everything visually just by creating ‘object boxes’ and connecting them.</a:t>
            </a:r>
          </a:p>
          <a:p>
            <a:r>
              <a:rPr lang="en-US" altLang="ja-JP" sz="2000" dirty="0"/>
              <a:t>Multi-platform support (macOS/</a:t>
            </a:r>
            <a:r>
              <a:rPr lang="en-US" altLang="ja-JP" sz="2000" dirty="0" err="1"/>
              <a:t>linux</a:t>
            </a:r>
            <a:r>
              <a:rPr lang="en-US" altLang="ja-JP" sz="2000" dirty="0"/>
              <a:t>/Windows).</a:t>
            </a:r>
          </a:p>
          <a:p>
            <a:r>
              <a:rPr lang="en-US" altLang="ja-JP" sz="2000" dirty="0"/>
              <a:t>This language is still under development (by me!)</a:t>
            </a:r>
          </a:p>
          <a:p>
            <a:pPr marL="0" indent="0">
              <a:buNone/>
            </a:pPr>
            <a:endParaRPr lang="en-US" altLang="ja-JP" sz="2000" dirty="0"/>
          </a:p>
          <a:p>
            <a:endParaRPr lang="en-US" altLang="ja-JP" sz="2000" dirty="0"/>
          </a:p>
        </p:txBody>
      </p:sp>
      <p:sp>
        <p:nvSpPr>
          <p:cNvPr id="9" name="スライド番号プレースホルダー 8">
            <a:extLst>
              <a:ext uri="{FF2B5EF4-FFF2-40B4-BE49-F238E27FC236}">
                <a16:creationId xmlns:a16="http://schemas.microsoft.com/office/drawing/2014/main" id="{2CAA5FCA-A95C-DB48-8459-9A242170855C}"/>
              </a:ext>
            </a:extLst>
          </p:cNvPr>
          <p:cNvSpPr>
            <a:spLocks noGrp="1"/>
          </p:cNvSpPr>
          <p:nvPr>
            <p:ph type="sldNum" sz="quarter" idx="12"/>
          </p:nvPr>
        </p:nvSpPr>
        <p:spPr/>
        <p:txBody>
          <a:bodyPr/>
          <a:lstStyle/>
          <a:p>
            <a:fld id="{D5DDEC14-9F2A-1C40-9F92-7E724392E266}" type="slidenum">
              <a:rPr kumimoji="1" lang="ja-JP" altLang="en-US" smtClean="0"/>
              <a:t>14</a:t>
            </a:fld>
            <a:endParaRPr kumimoji="1" lang="ja-JP" altLang="en-US"/>
          </a:p>
        </p:txBody>
      </p:sp>
      <p:pic>
        <p:nvPicPr>
          <p:cNvPr id="4" name="図 3" descr="スクリーンショットの画面&#10;&#10;自動的に生成された説明">
            <a:extLst>
              <a:ext uri="{FF2B5EF4-FFF2-40B4-BE49-F238E27FC236}">
                <a16:creationId xmlns:a16="http://schemas.microsoft.com/office/drawing/2014/main" id="{2792B23F-F937-6C45-B137-28F0088EF957}"/>
              </a:ext>
            </a:extLst>
          </p:cNvPr>
          <p:cNvPicPr>
            <a:picLocks noChangeAspect="1"/>
          </p:cNvPicPr>
          <p:nvPr/>
        </p:nvPicPr>
        <p:blipFill>
          <a:blip r:embed="rId2"/>
          <a:stretch>
            <a:fillRect/>
          </a:stretch>
        </p:blipFill>
        <p:spPr>
          <a:xfrm>
            <a:off x="1280160" y="1822133"/>
            <a:ext cx="5806440" cy="4354830"/>
          </a:xfrm>
          <a:prstGeom prst="rect">
            <a:avLst/>
          </a:prstGeom>
        </p:spPr>
      </p:pic>
    </p:spTree>
    <p:extLst>
      <p:ext uri="{BB962C8B-B14F-4D97-AF65-F5344CB8AC3E}">
        <p14:creationId xmlns:p14="http://schemas.microsoft.com/office/powerpoint/2010/main" val="6103291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descr="白いバックグラウンドのスクリーンショット&#10;&#10;自動的に生成された説明">
            <a:extLst>
              <a:ext uri="{FF2B5EF4-FFF2-40B4-BE49-F238E27FC236}">
                <a16:creationId xmlns:a16="http://schemas.microsoft.com/office/drawing/2014/main" id="{0E19033E-BD8D-8041-B171-CF34A54E276A}"/>
              </a:ext>
            </a:extLst>
          </p:cNvPr>
          <p:cNvPicPr>
            <a:picLocks noChangeAspect="1"/>
          </p:cNvPicPr>
          <p:nvPr/>
        </p:nvPicPr>
        <p:blipFill>
          <a:blip r:embed="rId2"/>
          <a:stretch>
            <a:fillRect/>
          </a:stretch>
        </p:blipFill>
        <p:spPr>
          <a:xfrm>
            <a:off x="1085001" y="3005791"/>
            <a:ext cx="4303963" cy="2100090"/>
          </a:xfrm>
          <a:prstGeom prst="rect">
            <a:avLst/>
          </a:prstGeom>
        </p:spPr>
      </p:pic>
      <p:sp>
        <p:nvSpPr>
          <p:cNvPr id="4" name="スライド番号プレースホルダー 3">
            <a:extLst>
              <a:ext uri="{FF2B5EF4-FFF2-40B4-BE49-F238E27FC236}">
                <a16:creationId xmlns:a16="http://schemas.microsoft.com/office/drawing/2014/main" id="{47496176-5F47-BC42-8ACF-B2AB41463439}"/>
              </a:ext>
            </a:extLst>
          </p:cNvPr>
          <p:cNvSpPr>
            <a:spLocks noGrp="1"/>
          </p:cNvSpPr>
          <p:nvPr>
            <p:ph type="sldNum" sz="quarter" idx="12"/>
          </p:nvPr>
        </p:nvSpPr>
        <p:spPr/>
        <p:txBody>
          <a:bodyPr/>
          <a:lstStyle/>
          <a:p>
            <a:fld id="{D5DDEC14-9F2A-1C40-9F92-7E724392E266}" type="slidenum">
              <a:rPr kumimoji="1" lang="ja-JP" altLang="en-US" smtClean="0"/>
              <a:t>140</a:t>
            </a:fld>
            <a:endParaRPr kumimoji="1" lang="ja-JP" altLang="en-US"/>
          </a:p>
        </p:txBody>
      </p:sp>
      <p:sp>
        <p:nvSpPr>
          <p:cNvPr id="18" name="タイトル 1">
            <a:extLst>
              <a:ext uri="{FF2B5EF4-FFF2-40B4-BE49-F238E27FC236}">
                <a16:creationId xmlns:a16="http://schemas.microsoft.com/office/drawing/2014/main" id="{8A66595E-6654-AF4E-9FD2-8C09A7898D78}"/>
              </a:ext>
            </a:extLst>
          </p:cNvPr>
          <p:cNvSpPr txBox="1">
            <a:spLocks/>
          </p:cNvSpPr>
          <p:nvPr/>
        </p:nvSpPr>
        <p:spPr>
          <a:xfrm>
            <a:off x="838200" y="374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a:lstStyle>
          <a:p>
            <a:r>
              <a:rPr lang="en-US" altLang="ja-CN" dirty="0"/>
              <a:t>Serial Monitor</a:t>
            </a:r>
            <a:endParaRPr lang="ja-CN" altLang="en-US" dirty="0"/>
          </a:p>
        </p:txBody>
      </p:sp>
      <p:sp>
        <p:nvSpPr>
          <p:cNvPr id="9" name="コンテンツ プレースホルダー 8">
            <a:extLst>
              <a:ext uri="{FF2B5EF4-FFF2-40B4-BE49-F238E27FC236}">
                <a16:creationId xmlns:a16="http://schemas.microsoft.com/office/drawing/2014/main" id="{8251CD15-CC9D-194C-906C-C708D75B66F0}"/>
              </a:ext>
            </a:extLst>
          </p:cNvPr>
          <p:cNvSpPr>
            <a:spLocks noGrp="1"/>
          </p:cNvSpPr>
          <p:nvPr>
            <p:ph idx="1"/>
          </p:nvPr>
        </p:nvSpPr>
        <p:spPr/>
        <p:txBody>
          <a:bodyPr/>
          <a:lstStyle/>
          <a:p>
            <a:r>
              <a:rPr lang="en-US" altLang="ja-CN" dirty="0"/>
              <a:t>Write a simple program as below and set up the serial monitor to 9600 bps.</a:t>
            </a:r>
            <a:endParaRPr lang="ja-CN" altLang="en-US" dirty="0"/>
          </a:p>
        </p:txBody>
      </p:sp>
      <p:pic>
        <p:nvPicPr>
          <p:cNvPr id="11" name="図 10" descr="スクリーンショットの画面&#10;&#10;自動的に生成された説明">
            <a:extLst>
              <a:ext uri="{FF2B5EF4-FFF2-40B4-BE49-F238E27FC236}">
                <a16:creationId xmlns:a16="http://schemas.microsoft.com/office/drawing/2014/main" id="{080B0CAA-A52E-C347-8383-2A32F6C3C3F9}"/>
              </a:ext>
            </a:extLst>
          </p:cNvPr>
          <p:cNvPicPr>
            <a:picLocks noChangeAspect="1"/>
          </p:cNvPicPr>
          <p:nvPr/>
        </p:nvPicPr>
        <p:blipFill>
          <a:blip r:embed="rId3"/>
          <a:stretch>
            <a:fillRect/>
          </a:stretch>
        </p:blipFill>
        <p:spPr>
          <a:xfrm>
            <a:off x="7689850" y="3022123"/>
            <a:ext cx="3213100" cy="1282700"/>
          </a:xfrm>
          <a:prstGeom prst="rect">
            <a:avLst/>
          </a:prstGeom>
        </p:spPr>
      </p:pic>
      <p:sp>
        <p:nvSpPr>
          <p:cNvPr id="16" name="円/楕円 15">
            <a:extLst>
              <a:ext uri="{FF2B5EF4-FFF2-40B4-BE49-F238E27FC236}">
                <a16:creationId xmlns:a16="http://schemas.microsoft.com/office/drawing/2014/main" id="{98C6B704-0890-464E-8D77-1F9A571FD5A5}"/>
              </a:ext>
            </a:extLst>
          </p:cNvPr>
          <p:cNvSpPr/>
          <p:nvPr/>
        </p:nvSpPr>
        <p:spPr>
          <a:xfrm>
            <a:off x="2857380" y="2946419"/>
            <a:ext cx="2757009" cy="641868"/>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3C716FA-4357-C447-A39D-38DC7E11E64A}"/>
              </a:ext>
            </a:extLst>
          </p:cNvPr>
          <p:cNvSpPr/>
          <p:nvPr/>
        </p:nvSpPr>
        <p:spPr>
          <a:xfrm>
            <a:off x="8694822" y="3236494"/>
            <a:ext cx="1628274" cy="517359"/>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7FACE0A-C5A3-0842-9250-03044C99A636}"/>
              </a:ext>
            </a:extLst>
          </p:cNvPr>
          <p:cNvSpPr txBox="1"/>
          <p:nvPr/>
        </p:nvSpPr>
        <p:spPr>
          <a:xfrm>
            <a:off x="4075698" y="4338435"/>
            <a:ext cx="3614152" cy="830997"/>
          </a:xfrm>
          <a:prstGeom prst="rect">
            <a:avLst/>
          </a:prstGeom>
          <a:noFill/>
        </p:spPr>
        <p:txBody>
          <a:bodyPr wrap="square" rtlCol="0">
            <a:spAutoFit/>
          </a:bodyPr>
          <a:lstStyle/>
          <a:p>
            <a:r>
              <a:rPr kumimoji="1" lang="en-US" altLang="ja-CN" sz="1600" dirty="0">
                <a:latin typeface="Courier New" panose="02070309020205020404" pitchFamily="49" charset="0"/>
                <a:cs typeface="Courier New" panose="02070309020205020404" pitchFamily="49" charset="0"/>
              </a:rPr>
              <a:t>This sets up the Arduino’s serial communication speed to 9600 bps.</a:t>
            </a:r>
            <a:endParaRPr kumimoji="1" lang="ja-CN" altLang="en-US" sz="1600" dirty="0">
              <a:latin typeface="Courier New" panose="02070309020205020404" pitchFamily="49" charset="0"/>
              <a:cs typeface="Courier New" panose="02070309020205020404" pitchFamily="49" charset="0"/>
            </a:endParaRPr>
          </a:p>
        </p:txBody>
      </p:sp>
      <p:cxnSp>
        <p:nvCxnSpPr>
          <p:cNvPr id="15" name="直線矢印コネクタ 14">
            <a:extLst>
              <a:ext uri="{FF2B5EF4-FFF2-40B4-BE49-F238E27FC236}">
                <a16:creationId xmlns:a16="http://schemas.microsoft.com/office/drawing/2014/main" id="{67B10683-5D8E-5A4B-A50F-07AAE67D9BD1}"/>
              </a:ext>
            </a:extLst>
          </p:cNvPr>
          <p:cNvCxnSpPr>
            <a:cxnSpLocks/>
            <a:endCxn id="16" idx="5"/>
          </p:cNvCxnSpPr>
          <p:nvPr/>
        </p:nvCxnSpPr>
        <p:spPr>
          <a:xfrm flipV="1">
            <a:off x="5210634" y="3494288"/>
            <a:ext cx="0" cy="89435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1A447187-AFFE-B34B-9E0E-8EB6142C8AF6}"/>
              </a:ext>
            </a:extLst>
          </p:cNvPr>
          <p:cNvCxnSpPr>
            <a:cxnSpLocks/>
          </p:cNvCxnSpPr>
          <p:nvPr/>
        </p:nvCxnSpPr>
        <p:spPr>
          <a:xfrm flipV="1">
            <a:off x="9508959" y="3832152"/>
            <a:ext cx="0" cy="667659"/>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927BEF32-4922-AD4D-82B7-77A8FE6A9E44}"/>
              </a:ext>
            </a:extLst>
          </p:cNvPr>
          <p:cNvSpPr txBox="1"/>
          <p:nvPr/>
        </p:nvSpPr>
        <p:spPr>
          <a:xfrm>
            <a:off x="7548814" y="4689675"/>
            <a:ext cx="3614152" cy="830997"/>
          </a:xfrm>
          <a:prstGeom prst="rect">
            <a:avLst/>
          </a:prstGeom>
          <a:noFill/>
        </p:spPr>
        <p:txBody>
          <a:bodyPr wrap="square" rtlCol="0">
            <a:spAutoFit/>
          </a:bodyPr>
          <a:lstStyle/>
          <a:p>
            <a:r>
              <a:rPr kumimoji="1" lang="en-US" altLang="ja-CN" sz="1600" dirty="0">
                <a:latin typeface="Courier New" panose="02070309020205020404" pitchFamily="49" charset="0"/>
                <a:cs typeface="Courier New" panose="02070309020205020404" pitchFamily="49" charset="0"/>
              </a:rPr>
              <a:t>This sets up the computer’s serial communication speed to 9600 bps.</a:t>
            </a:r>
            <a:endParaRPr kumimoji="1" lang="ja-CN" altLang="en-US" sz="1600" dirty="0">
              <a:latin typeface="Courier New" panose="02070309020205020404" pitchFamily="49" charset="0"/>
              <a:cs typeface="Courier New" panose="02070309020205020404" pitchFamily="49" charset="0"/>
            </a:endParaRPr>
          </a:p>
        </p:txBody>
      </p:sp>
      <p:sp>
        <p:nvSpPr>
          <p:cNvPr id="28" name="円/楕円 27">
            <a:extLst>
              <a:ext uri="{FF2B5EF4-FFF2-40B4-BE49-F238E27FC236}">
                <a16:creationId xmlns:a16="http://schemas.microsoft.com/office/drawing/2014/main" id="{1321034E-A12F-1E4D-A144-0CBA14DD7FFB}"/>
              </a:ext>
            </a:extLst>
          </p:cNvPr>
          <p:cNvSpPr/>
          <p:nvPr/>
        </p:nvSpPr>
        <p:spPr>
          <a:xfrm>
            <a:off x="1127855" y="4447519"/>
            <a:ext cx="2757009" cy="641868"/>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B1758010-47F0-7B4A-A646-CE8903F53758}"/>
              </a:ext>
            </a:extLst>
          </p:cNvPr>
          <p:cNvSpPr txBox="1"/>
          <p:nvPr/>
        </p:nvSpPr>
        <p:spPr>
          <a:xfrm>
            <a:off x="1029034" y="5305542"/>
            <a:ext cx="5949282" cy="830997"/>
          </a:xfrm>
          <a:prstGeom prst="rect">
            <a:avLst/>
          </a:prstGeom>
          <a:noFill/>
        </p:spPr>
        <p:txBody>
          <a:bodyPr wrap="square" rtlCol="0">
            <a:spAutoFit/>
          </a:bodyPr>
          <a:lstStyle/>
          <a:p>
            <a:r>
              <a:rPr kumimoji="1" lang="en-US" altLang="ja-CN" sz="1600" dirty="0">
                <a:latin typeface="Courier New" panose="02070309020205020404" pitchFamily="49" charset="0"/>
                <a:cs typeface="Courier New" panose="02070309020205020404" pitchFamily="49" charset="0"/>
              </a:rPr>
              <a:t>The </a:t>
            </a:r>
            <a:r>
              <a:rPr kumimoji="1" lang="en-US" altLang="ja-CN" sz="1600" dirty="0" err="1">
                <a:latin typeface="Courier New" panose="02070309020205020404" pitchFamily="49" charset="0"/>
                <a:cs typeface="Courier New" panose="02070309020205020404" pitchFamily="49" charset="0"/>
              </a:rPr>
              <a:t>serial_println</a:t>
            </a:r>
            <a:r>
              <a:rPr kumimoji="1" lang="en-US" altLang="ja-CN" sz="1600" dirty="0">
                <a:latin typeface="Courier New" panose="02070309020205020404" pitchFamily="49" charset="0"/>
                <a:cs typeface="Courier New" panose="02070309020205020404" pitchFamily="49" charset="0"/>
              </a:rPr>
              <a:t> object convert </a:t>
            </a:r>
            <a:r>
              <a:rPr lang="en-US" altLang="ja-CN" sz="1600" dirty="0">
                <a:latin typeface="Courier New" panose="02070309020205020404" pitchFamily="49" charset="0"/>
                <a:cs typeface="Courier New" panose="02070309020205020404" pitchFamily="49" charset="0"/>
              </a:rPr>
              <a:t>the received value to a string and send it to your computer via the serial port.</a:t>
            </a:r>
            <a:endParaRPr kumimoji="1" lang="ja-CN"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023779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7496176-5F47-BC42-8ACF-B2AB41463439}"/>
              </a:ext>
            </a:extLst>
          </p:cNvPr>
          <p:cNvSpPr>
            <a:spLocks noGrp="1"/>
          </p:cNvSpPr>
          <p:nvPr>
            <p:ph type="sldNum" sz="quarter" idx="12"/>
          </p:nvPr>
        </p:nvSpPr>
        <p:spPr/>
        <p:txBody>
          <a:bodyPr/>
          <a:lstStyle/>
          <a:p>
            <a:fld id="{D5DDEC14-9F2A-1C40-9F92-7E724392E266}" type="slidenum">
              <a:rPr kumimoji="1" lang="ja-JP" altLang="en-US" smtClean="0"/>
              <a:t>141</a:t>
            </a:fld>
            <a:endParaRPr kumimoji="1" lang="ja-JP" altLang="en-US"/>
          </a:p>
        </p:txBody>
      </p:sp>
      <p:sp>
        <p:nvSpPr>
          <p:cNvPr id="18" name="タイトル 1">
            <a:extLst>
              <a:ext uri="{FF2B5EF4-FFF2-40B4-BE49-F238E27FC236}">
                <a16:creationId xmlns:a16="http://schemas.microsoft.com/office/drawing/2014/main" id="{8A66595E-6654-AF4E-9FD2-8C09A7898D78}"/>
              </a:ext>
            </a:extLst>
          </p:cNvPr>
          <p:cNvSpPr txBox="1">
            <a:spLocks/>
          </p:cNvSpPr>
          <p:nvPr/>
        </p:nvSpPr>
        <p:spPr>
          <a:xfrm>
            <a:off x="838200" y="374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a:lstStyle>
          <a:p>
            <a:r>
              <a:rPr lang="en-US" altLang="ja-CN" dirty="0"/>
              <a:t>Serial Monitor</a:t>
            </a:r>
            <a:endParaRPr lang="ja-CN" altLang="en-US" dirty="0"/>
          </a:p>
        </p:txBody>
      </p:sp>
      <p:sp>
        <p:nvSpPr>
          <p:cNvPr id="9" name="コンテンツ プレースホルダー 8">
            <a:extLst>
              <a:ext uri="{FF2B5EF4-FFF2-40B4-BE49-F238E27FC236}">
                <a16:creationId xmlns:a16="http://schemas.microsoft.com/office/drawing/2014/main" id="{8251CD15-CC9D-194C-906C-C708D75B66F0}"/>
              </a:ext>
            </a:extLst>
          </p:cNvPr>
          <p:cNvSpPr>
            <a:spLocks noGrp="1"/>
          </p:cNvSpPr>
          <p:nvPr>
            <p:ph idx="1"/>
          </p:nvPr>
        </p:nvSpPr>
        <p:spPr/>
        <p:txBody>
          <a:bodyPr/>
          <a:lstStyle/>
          <a:p>
            <a:r>
              <a:rPr lang="en-US" altLang="ja-CN" dirty="0"/>
              <a:t>Upload your program to the Arduino and then activate your Serial Monitor.</a:t>
            </a:r>
            <a:endParaRPr lang="ja-CN" altLang="en-US" dirty="0"/>
          </a:p>
        </p:txBody>
      </p:sp>
      <p:pic>
        <p:nvPicPr>
          <p:cNvPr id="3" name="図 2" descr="スクリーンショットの画面&#10;&#10;自動的に生成された説明">
            <a:extLst>
              <a:ext uri="{FF2B5EF4-FFF2-40B4-BE49-F238E27FC236}">
                <a16:creationId xmlns:a16="http://schemas.microsoft.com/office/drawing/2014/main" id="{1F4D655A-98AA-7048-8EBB-C7D429A4B580}"/>
              </a:ext>
            </a:extLst>
          </p:cNvPr>
          <p:cNvPicPr>
            <a:picLocks noChangeAspect="1"/>
          </p:cNvPicPr>
          <p:nvPr/>
        </p:nvPicPr>
        <p:blipFill>
          <a:blip r:embed="rId2"/>
          <a:stretch>
            <a:fillRect/>
          </a:stretch>
        </p:blipFill>
        <p:spPr>
          <a:xfrm>
            <a:off x="1054434" y="2899945"/>
            <a:ext cx="2527300" cy="1587500"/>
          </a:xfrm>
          <a:prstGeom prst="rect">
            <a:avLst/>
          </a:prstGeom>
        </p:spPr>
      </p:pic>
      <p:sp>
        <p:nvSpPr>
          <p:cNvPr id="19" name="円/楕円 18">
            <a:extLst>
              <a:ext uri="{FF2B5EF4-FFF2-40B4-BE49-F238E27FC236}">
                <a16:creationId xmlns:a16="http://schemas.microsoft.com/office/drawing/2014/main" id="{B3678B66-F1A6-8441-AE6A-F72FE2227AF3}"/>
              </a:ext>
            </a:extLst>
          </p:cNvPr>
          <p:cNvSpPr/>
          <p:nvPr/>
        </p:nvSpPr>
        <p:spPr>
          <a:xfrm>
            <a:off x="1054434" y="3302668"/>
            <a:ext cx="932133" cy="252663"/>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66751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7496176-5F47-BC42-8ACF-B2AB41463439}"/>
              </a:ext>
            </a:extLst>
          </p:cNvPr>
          <p:cNvSpPr>
            <a:spLocks noGrp="1"/>
          </p:cNvSpPr>
          <p:nvPr>
            <p:ph type="sldNum" sz="quarter" idx="12"/>
          </p:nvPr>
        </p:nvSpPr>
        <p:spPr/>
        <p:txBody>
          <a:bodyPr/>
          <a:lstStyle/>
          <a:p>
            <a:fld id="{D5DDEC14-9F2A-1C40-9F92-7E724392E266}" type="slidenum">
              <a:rPr kumimoji="1" lang="ja-JP" altLang="en-US" smtClean="0"/>
              <a:t>142</a:t>
            </a:fld>
            <a:endParaRPr kumimoji="1" lang="ja-JP" altLang="en-US"/>
          </a:p>
        </p:txBody>
      </p:sp>
      <p:sp>
        <p:nvSpPr>
          <p:cNvPr id="18" name="タイトル 1">
            <a:extLst>
              <a:ext uri="{FF2B5EF4-FFF2-40B4-BE49-F238E27FC236}">
                <a16:creationId xmlns:a16="http://schemas.microsoft.com/office/drawing/2014/main" id="{8A66595E-6654-AF4E-9FD2-8C09A7898D78}"/>
              </a:ext>
            </a:extLst>
          </p:cNvPr>
          <p:cNvSpPr txBox="1">
            <a:spLocks/>
          </p:cNvSpPr>
          <p:nvPr/>
        </p:nvSpPr>
        <p:spPr>
          <a:xfrm>
            <a:off x="838200" y="374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a:lstStyle>
          <a:p>
            <a:r>
              <a:rPr lang="en-US" altLang="ja-CN" dirty="0"/>
              <a:t>Serial Monitor</a:t>
            </a:r>
            <a:endParaRPr lang="ja-CN" altLang="en-US" dirty="0"/>
          </a:p>
        </p:txBody>
      </p:sp>
      <p:sp>
        <p:nvSpPr>
          <p:cNvPr id="9" name="コンテンツ プレースホルダー 8">
            <a:extLst>
              <a:ext uri="{FF2B5EF4-FFF2-40B4-BE49-F238E27FC236}">
                <a16:creationId xmlns:a16="http://schemas.microsoft.com/office/drawing/2014/main" id="{8251CD15-CC9D-194C-906C-C708D75B66F0}"/>
              </a:ext>
            </a:extLst>
          </p:cNvPr>
          <p:cNvSpPr>
            <a:spLocks noGrp="1"/>
          </p:cNvSpPr>
          <p:nvPr>
            <p:ph idx="1"/>
          </p:nvPr>
        </p:nvSpPr>
        <p:spPr/>
        <p:txBody>
          <a:bodyPr/>
          <a:lstStyle/>
          <a:p>
            <a:r>
              <a:rPr lang="en-US" altLang="ja-CN" dirty="0"/>
              <a:t>The Serial Monitor window should see the receive message as below</a:t>
            </a:r>
            <a:endParaRPr lang="ja-CN" altLang="en-US" dirty="0"/>
          </a:p>
        </p:txBody>
      </p:sp>
      <p:pic>
        <p:nvPicPr>
          <p:cNvPr id="8" name="図 7" descr="スクリーンショットの画面&#10;&#10;自動的に生成された説明">
            <a:extLst>
              <a:ext uri="{FF2B5EF4-FFF2-40B4-BE49-F238E27FC236}">
                <a16:creationId xmlns:a16="http://schemas.microsoft.com/office/drawing/2014/main" id="{DF107393-C948-D743-85E9-EB9D52D73794}"/>
              </a:ext>
            </a:extLst>
          </p:cNvPr>
          <p:cNvPicPr>
            <a:picLocks noChangeAspect="1"/>
          </p:cNvPicPr>
          <p:nvPr/>
        </p:nvPicPr>
        <p:blipFill>
          <a:blip r:embed="rId2"/>
          <a:stretch>
            <a:fillRect/>
          </a:stretch>
        </p:blipFill>
        <p:spPr>
          <a:xfrm>
            <a:off x="2366167" y="2818151"/>
            <a:ext cx="7056400" cy="3175380"/>
          </a:xfrm>
          <a:prstGeom prst="rect">
            <a:avLst/>
          </a:prstGeom>
        </p:spPr>
      </p:pic>
    </p:spTree>
    <p:extLst>
      <p:ext uri="{BB962C8B-B14F-4D97-AF65-F5344CB8AC3E}">
        <p14:creationId xmlns:p14="http://schemas.microsoft.com/office/powerpoint/2010/main" val="30101991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7496176-5F47-BC42-8ACF-B2AB41463439}"/>
              </a:ext>
            </a:extLst>
          </p:cNvPr>
          <p:cNvSpPr>
            <a:spLocks noGrp="1"/>
          </p:cNvSpPr>
          <p:nvPr>
            <p:ph type="sldNum" sz="quarter" idx="12"/>
          </p:nvPr>
        </p:nvSpPr>
        <p:spPr/>
        <p:txBody>
          <a:bodyPr/>
          <a:lstStyle/>
          <a:p>
            <a:fld id="{D5DDEC14-9F2A-1C40-9F92-7E724392E266}" type="slidenum">
              <a:rPr kumimoji="1" lang="ja-JP" altLang="en-US" smtClean="0"/>
              <a:t>143</a:t>
            </a:fld>
            <a:endParaRPr kumimoji="1" lang="ja-JP" altLang="en-US"/>
          </a:p>
        </p:txBody>
      </p:sp>
      <p:sp>
        <p:nvSpPr>
          <p:cNvPr id="18" name="タイトル 1">
            <a:extLst>
              <a:ext uri="{FF2B5EF4-FFF2-40B4-BE49-F238E27FC236}">
                <a16:creationId xmlns:a16="http://schemas.microsoft.com/office/drawing/2014/main" id="{8A66595E-6654-AF4E-9FD2-8C09A7898D78}"/>
              </a:ext>
            </a:extLst>
          </p:cNvPr>
          <p:cNvSpPr txBox="1">
            <a:spLocks/>
          </p:cNvSpPr>
          <p:nvPr/>
        </p:nvSpPr>
        <p:spPr>
          <a:xfrm>
            <a:off x="838200" y="374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a:lstStyle>
          <a:p>
            <a:r>
              <a:rPr lang="en-US" altLang="ja-CN" dirty="0"/>
              <a:t>Serial Monitor</a:t>
            </a:r>
            <a:endParaRPr lang="ja-CN" altLang="en-US" dirty="0"/>
          </a:p>
        </p:txBody>
      </p:sp>
      <p:sp>
        <p:nvSpPr>
          <p:cNvPr id="9" name="コンテンツ プレースホルダー 8">
            <a:extLst>
              <a:ext uri="{FF2B5EF4-FFF2-40B4-BE49-F238E27FC236}">
                <a16:creationId xmlns:a16="http://schemas.microsoft.com/office/drawing/2014/main" id="{8251CD15-CC9D-194C-906C-C708D75B66F0}"/>
              </a:ext>
            </a:extLst>
          </p:cNvPr>
          <p:cNvSpPr>
            <a:spLocks noGrp="1"/>
          </p:cNvSpPr>
          <p:nvPr>
            <p:ph idx="1"/>
          </p:nvPr>
        </p:nvSpPr>
        <p:spPr/>
        <p:txBody>
          <a:bodyPr>
            <a:normAutofit/>
          </a:bodyPr>
          <a:lstStyle/>
          <a:p>
            <a:r>
              <a:rPr lang="en-US" altLang="en-US" sz="2400" dirty="0"/>
              <a:t>The </a:t>
            </a:r>
            <a:r>
              <a:rPr lang="en-US" altLang="en-US" sz="2400" dirty="0" err="1"/>
              <a:t>serial_println</a:t>
            </a:r>
            <a:r>
              <a:rPr lang="en-US" altLang="en-US" sz="2400" dirty="0"/>
              <a:t> object can be helpful for debugging.</a:t>
            </a:r>
          </a:p>
          <a:p>
            <a:r>
              <a:rPr lang="en-US" altLang="en-US" sz="2400" dirty="0"/>
              <a:t>See the help file for more details.</a:t>
            </a:r>
            <a:endParaRPr lang="ja-CN" altLang="en-US" sz="2400" dirty="0"/>
          </a:p>
        </p:txBody>
      </p:sp>
      <p:pic>
        <p:nvPicPr>
          <p:cNvPr id="3" name="図 2" descr="スクリーンショットの画面&#10;&#10;自動的に生成された説明">
            <a:extLst>
              <a:ext uri="{FF2B5EF4-FFF2-40B4-BE49-F238E27FC236}">
                <a16:creationId xmlns:a16="http://schemas.microsoft.com/office/drawing/2014/main" id="{770D980B-AEEC-134E-BB61-CAC1B71BEA35}"/>
              </a:ext>
            </a:extLst>
          </p:cNvPr>
          <p:cNvPicPr>
            <a:picLocks noChangeAspect="1"/>
          </p:cNvPicPr>
          <p:nvPr/>
        </p:nvPicPr>
        <p:blipFill rotWithShape="1">
          <a:blip r:embed="rId2"/>
          <a:srcRect b="48044"/>
          <a:stretch/>
        </p:blipFill>
        <p:spPr>
          <a:xfrm>
            <a:off x="1085400" y="2818298"/>
            <a:ext cx="10531997" cy="3393551"/>
          </a:xfrm>
          <a:prstGeom prst="rect">
            <a:avLst/>
          </a:prstGeom>
        </p:spPr>
      </p:pic>
    </p:spTree>
    <p:extLst>
      <p:ext uri="{BB962C8B-B14F-4D97-AF65-F5344CB8AC3E}">
        <p14:creationId xmlns:p14="http://schemas.microsoft.com/office/powerpoint/2010/main" val="3013653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lang="en-US" altLang="ja-JP" dirty="0"/>
              <a:t>What We Learned 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55000" lnSpcReduction="20000"/>
          </a:bodyPr>
          <a:lstStyle/>
          <a:p>
            <a:r>
              <a:rPr lang="en-US" altLang="ja-JP" dirty="0">
                <a:solidFill>
                  <a:srgbClr val="FF0000"/>
                </a:solidFill>
                <a:latin typeface="Courier New" panose="02070309020205020404" pitchFamily="49" charset="0"/>
                <a:cs typeface="Courier New" panose="02070309020205020404" pitchFamily="49" charset="0"/>
              </a:rPr>
              <a:t>Introduction to </a:t>
            </a:r>
            <a:br>
              <a:rPr lang="en-US" altLang="ja-JP" dirty="0">
                <a:solidFill>
                  <a:srgbClr val="FF0000"/>
                </a:solidFill>
                <a:latin typeface="Courier New" panose="02070309020205020404" pitchFamily="49" charset="0"/>
                <a:cs typeface="Courier New" panose="02070309020205020404" pitchFamily="49" charset="0"/>
              </a:rPr>
            </a:br>
            <a:r>
              <a:rPr lang="en-US" altLang="ja-JP" dirty="0">
                <a:solidFill>
                  <a:srgbClr val="FF0000"/>
                </a:solidFill>
                <a:latin typeface="Courier New" panose="02070309020205020404" pitchFamily="49" charset="0"/>
                <a:cs typeface="Courier New" panose="02070309020205020404" pitchFamily="49" charset="0"/>
              </a:rPr>
              <a:t>the </a:t>
            </a:r>
            <a:r>
              <a:rPr lang="en-US" altLang="ja-JP" dirty="0" err="1">
                <a:solidFill>
                  <a:srgbClr val="FF0000"/>
                </a:solidFill>
                <a:latin typeface="Courier New" panose="02070309020205020404" pitchFamily="49" charset="0"/>
                <a:cs typeface="Courier New" panose="02070309020205020404" pitchFamily="49" charset="0"/>
              </a:rPr>
              <a:t>Ardestan</a:t>
            </a:r>
            <a:r>
              <a:rPr lang="en-US" altLang="ja-JP" dirty="0">
                <a:solidFill>
                  <a:srgbClr val="FF0000"/>
                </a:solidFill>
                <a:latin typeface="Courier New" panose="02070309020205020404" pitchFamily="49" charset="0"/>
                <a:cs typeface="Courier New" panose="02070309020205020404" pitchFamily="49" charset="0"/>
              </a:rPr>
              <a:t> Visual Programming Language</a:t>
            </a:r>
          </a:p>
          <a:p>
            <a:pPr lvl="1"/>
            <a:r>
              <a:rPr lang="en-US" altLang="ja-JP" sz="2200" dirty="0">
                <a:solidFill>
                  <a:srgbClr val="FF0000"/>
                </a:solidFill>
                <a:latin typeface="Courier New" panose="02070309020205020404" pitchFamily="49" charset="0"/>
                <a:cs typeface="Courier New" panose="02070309020205020404" pitchFamily="49" charset="0"/>
              </a:rPr>
              <a:t>object boxes and connections</a:t>
            </a:r>
          </a:p>
          <a:p>
            <a:pPr lvl="1"/>
            <a:r>
              <a:rPr lang="en-US" altLang="ja-JP" sz="2200" dirty="0">
                <a:solidFill>
                  <a:srgbClr val="FF0000"/>
                </a:solidFill>
                <a:latin typeface="Courier New" panose="02070309020205020404" pitchFamily="49" charset="0"/>
                <a:cs typeface="Courier New" panose="02070309020205020404" pitchFamily="49" charset="0"/>
              </a:rPr>
              <a:t>inlets</a:t>
            </a:r>
            <a:r>
              <a:rPr lang="ja-JP" altLang="en-US" sz="2200">
                <a:solidFill>
                  <a:srgbClr val="FF0000"/>
                </a:solidFill>
                <a:latin typeface="Courier New" panose="02070309020205020404" pitchFamily="49" charset="0"/>
                <a:cs typeface="Courier New" panose="02070309020205020404" pitchFamily="49" charset="0"/>
              </a:rPr>
              <a:t> </a:t>
            </a:r>
            <a:r>
              <a:rPr lang="en-US" altLang="ja-JP" sz="2200" dirty="0">
                <a:solidFill>
                  <a:srgbClr val="FF0000"/>
                </a:solidFill>
                <a:latin typeface="Courier New" panose="02070309020205020404" pitchFamily="49" charset="0"/>
                <a:cs typeface="Courier New" panose="02070309020205020404" pitchFamily="49" charset="0"/>
              </a:rPr>
              <a:t>and outlets</a:t>
            </a:r>
          </a:p>
          <a:p>
            <a:pPr lvl="1"/>
            <a:r>
              <a:rPr lang="en-US" altLang="ja-JP" sz="2200" dirty="0">
                <a:solidFill>
                  <a:srgbClr val="FF0000"/>
                </a:solidFill>
                <a:latin typeface="Courier New" panose="02070309020205020404" pitchFamily="49" charset="0"/>
                <a:cs typeface="Courier New" panose="02070309020205020404" pitchFamily="49" charset="0"/>
              </a:rPr>
              <a:t>arguments</a:t>
            </a:r>
          </a:p>
          <a:p>
            <a:pPr lvl="1"/>
            <a:r>
              <a:rPr lang="en-US" altLang="ja-JP" sz="2200" dirty="0">
                <a:solidFill>
                  <a:srgbClr val="FF0000"/>
                </a:solidFill>
                <a:latin typeface="Courier New" panose="02070309020205020404" pitchFamily="49" charset="0"/>
                <a:cs typeface="Courier New" panose="02070309020205020404" pitchFamily="49" charset="0"/>
              </a:rPr>
              <a:t>messages</a:t>
            </a:r>
          </a:p>
          <a:p>
            <a:pPr lvl="1"/>
            <a:r>
              <a:rPr lang="en-US" altLang="ja-JP" sz="2200" dirty="0" err="1">
                <a:solidFill>
                  <a:srgbClr val="FF0000"/>
                </a:solidFill>
                <a:latin typeface="Courier New" panose="02070309020205020404" pitchFamily="49" charset="0"/>
                <a:cs typeface="Courier New" panose="02070309020205020404" pitchFamily="49" charset="0"/>
              </a:rPr>
              <a:t>loadbang</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symbol object</a:t>
            </a:r>
          </a:p>
          <a:p>
            <a:pPr lvl="1"/>
            <a:r>
              <a:rPr lang="en-US" altLang="ja-JP" sz="2200" dirty="0" err="1">
                <a:solidFill>
                  <a:srgbClr val="FF0000"/>
                </a:solidFill>
                <a:latin typeface="Courier New" panose="02070309020205020404" pitchFamily="49" charset="0"/>
                <a:cs typeface="Courier New" panose="02070309020205020404" pitchFamily="49" charset="0"/>
              </a:rPr>
              <a:t>dout</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depth-first message-passing</a:t>
            </a:r>
          </a:p>
          <a:p>
            <a:pPr lvl="1"/>
            <a:r>
              <a:rPr lang="en-US" altLang="ja-JP" sz="2200" dirty="0">
                <a:solidFill>
                  <a:srgbClr val="FF0000"/>
                </a:solidFill>
                <a:latin typeface="Courier New" panose="02070309020205020404" pitchFamily="49" charset="0"/>
                <a:cs typeface="Courier New" panose="02070309020205020404" pitchFamily="49" charset="0"/>
              </a:rPr>
              <a:t>hot and cold inlets</a:t>
            </a:r>
          </a:p>
          <a:p>
            <a:r>
              <a:rPr lang="en-US" altLang="ja-JP" dirty="0">
                <a:solidFill>
                  <a:srgbClr val="FF0000"/>
                </a:solidFill>
                <a:latin typeface="Courier New" panose="02070309020205020404" pitchFamily="49" charset="0"/>
                <a:cs typeface="Courier New" panose="02070309020205020404" pitchFamily="49" charset="0"/>
              </a:rPr>
              <a:t>Timing objects</a:t>
            </a:r>
          </a:p>
          <a:p>
            <a:pPr lvl="1"/>
            <a:r>
              <a:rPr lang="en-US" altLang="ja-JP" sz="2200" dirty="0">
                <a:solidFill>
                  <a:srgbClr val="FF0000"/>
                </a:solidFill>
                <a:latin typeface="Courier New" panose="02070309020205020404" pitchFamily="49" charset="0"/>
                <a:cs typeface="Courier New" panose="02070309020205020404" pitchFamily="49" charset="0"/>
              </a:rPr>
              <a:t>delay object</a:t>
            </a:r>
          </a:p>
          <a:p>
            <a:pPr lvl="1"/>
            <a:r>
              <a:rPr lang="en-US" altLang="ja-JP" sz="2200" dirty="0">
                <a:solidFill>
                  <a:srgbClr val="FF0000"/>
                </a:solidFill>
                <a:latin typeface="Courier New" panose="02070309020205020404" pitchFamily="49" charset="0"/>
                <a:cs typeface="Courier New" panose="02070309020205020404" pitchFamily="49" charset="0"/>
              </a:rPr>
              <a:t>metro object</a:t>
            </a:r>
          </a:p>
          <a:p>
            <a:r>
              <a:rPr lang="en-US" altLang="ja-JP" dirty="0">
                <a:solidFill>
                  <a:srgbClr val="FF0000"/>
                </a:solidFill>
                <a:latin typeface="Courier New" panose="02070309020205020404" pitchFamily="49" charset="0"/>
                <a:cs typeface="Courier New" panose="02070309020205020404" pitchFamily="49" charset="0"/>
              </a:rPr>
              <a:t>Digital Output</a:t>
            </a:r>
          </a:p>
          <a:p>
            <a:pPr lvl="1"/>
            <a:r>
              <a:rPr lang="en-US" altLang="ja-JP" sz="2200" dirty="0">
                <a:solidFill>
                  <a:srgbClr val="FF0000"/>
                </a:solidFill>
                <a:latin typeface="Courier New" panose="02070309020205020404" pitchFamily="49" charset="0"/>
                <a:cs typeface="Courier New" panose="02070309020205020404" pitchFamily="49" charset="0"/>
              </a:rPr>
              <a:t>Ohm’s law</a:t>
            </a:r>
          </a:p>
          <a:p>
            <a:pPr lvl="1"/>
            <a:r>
              <a:rPr lang="en-US" altLang="ja-JP" sz="2200" dirty="0">
                <a:solidFill>
                  <a:srgbClr val="FF0000"/>
                </a:solidFill>
                <a:latin typeface="Courier New" panose="02070309020205020404" pitchFamily="49" charset="0"/>
                <a:cs typeface="Courier New" panose="02070309020205020404" pitchFamily="49" charset="0"/>
              </a:rPr>
              <a:t>resistor</a:t>
            </a:r>
          </a:p>
          <a:p>
            <a:pPr lvl="1"/>
            <a:r>
              <a:rPr lang="en-US" altLang="ja-JP" sz="2200" dirty="0">
                <a:solidFill>
                  <a:srgbClr val="FF0000"/>
                </a:solidFill>
                <a:latin typeface="Courier New" panose="02070309020205020404" pitchFamily="49" charset="0"/>
                <a:cs typeface="Courier New" panose="02070309020205020404" pitchFamily="49" charset="0"/>
              </a:rPr>
              <a:t>breadboard </a:t>
            </a:r>
          </a:p>
          <a:p>
            <a:pPr lvl="1"/>
            <a:r>
              <a:rPr lang="en-US" altLang="ja-JP" sz="2200" dirty="0">
                <a:solidFill>
                  <a:srgbClr val="FF0000"/>
                </a:solidFill>
                <a:latin typeface="Courier New" panose="02070309020205020404" pitchFamily="49" charset="0"/>
                <a:cs typeface="Courier New" panose="02070309020205020404" pitchFamily="49" charset="0"/>
              </a:rPr>
              <a:t>LED </a:t>
            </a:r>
          </a:p>
          <a:p>
            <a:pPr lvl="1"/>
            <a:r>
              <a:rPr lang="en-US" altLang="ja-JP" sz="2200" dirty="0">
                <a:solidFill>
                  <a:srgbClr val="FF0000"/>
                </a:solidFill>
                <a:latin typeface="Courier New" panose="02070309020205020404" pitchFamily="49" charset="0"/>
                <a:cs typeface="Courier New" panose="02070309020205020404" pitchFamily="49" charset="0"/>
              </a:rPr>
              <a:t>vibration motor</a:t>
            </a:r>
          </a:p>
          <a:p>
            <a:pPr lvl="1"/>
            <a:r>
              <a:rPr lang="en-US" altLang="ja-JP" sz="2200" dirty="0">
                <a:solidFill>
                  <a:srgbClr val="FF0000"/>
                </a:solidFill>
                <a:latin typeface="Courier New" panose="02070309020205020404" pitchFamily="49" charset="0"/>
                <a:cs typeface="Courier New" panose="02070309020205020404" pitchFamily="49" charset="0"/>
              </a:rPr>
              <a:t>mini piezo speaker</a:t>
            </a:r>
          </a:p>
          <a:p>
            <a:pPr lvl="1"/>
            <a:r>
              <a:rPr lang="en-US" altLang="ja-JP" sz="2200" dirty="0">
                <a:solidFill>
                  <a:srgbClr val="FF0000"/>
                </a:solidFill>
                <a:latin typeface="Courier New" panose="02070309020205020404" pitchFamily="49" charset="0"/>
                <a:cs typeface="Courier New" panose="02070309020205020404" pitchFamily="49" charset="0"/>
              </a:rPr>
              <a:t>tone object</a:t>
            </a:r>
          </a:p>
          <a:p>
            <a:pPr marL="457200" lvl="1" indent="0">
              <a:buNone/>
            </a:pPr>
            <a:endParaRPr lang="en-US" altLang="ja-JP" dirty="0">
              <a:solidFill>
                <a:srgbClr val="FF0000"/>
              </a:solidFill>
              <a:latin typeface="Courier New" panose="02070309020205020404" pitchFamily="49" charset="0"/>
              <a:cs typeface="Courier New" panose="02070309020205020404" pitchFamily="49" charset="0"/>
            </a:endParaRPr>
          </a:p>
          <a:p>
            <a:pPr lvl="1"/>
            <a:endParaRPr lang="en-US" altLang="ja-JP" dirty="0">
              <a:solidFill>
                <a:srgbClr val="FF0000"/>
              </a:solidFill>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144</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solidFill>
                  <a:srgbClr val="FF0000"/>
                </a:solidFill>
              </a:rPr>
              <a:t>Flow Control</a:t>
            </a:r>
          </a:p>
          <a:p>
            <a:pPr lvl="1"/>
            <a:r>
              <a:rPr lang="en-US" altLang="ja-JP" sz="1300" dirty="0">
                <a:solidFill>
                  <a:srgbClr val="FF0000"/>
                </a:solidFill>
              </a:rPr>
              <a:t>trigger object</a:t>
            </a:r>
          </a:p>
          <a:p>
            <a:pPr lvl="1"/>
            <a:r>
              <a:rPr lang="en-US" altLang="ja-JP" sz="1300" dirty="0">
                <a:solidFill>
                  <a:srgbClr val="FF0000"/>
                </a:solidFill>
              </a:rPr>
              <a:t>gate object</a:t>
            </a:r>
          </a:p>
          <a:p>
            <a:pPr lvl="1"/>
            <a:r>
              <a:rPr lang="en-US" altLang="ja-JP" sz="1300" dirty="0">
                <a:solidFill>
                  <a:srgbClr val="FF0000"/>
                </a:solidFill>
              </a:rPr>
              <a:t>select object</a:t>
            </a:r>
          </a:p>
          <a:p>
            <a:pPr lvl="1"/>
            <a:r>
              <a:rPr lang="en-US" altLang="ja-JP" sz="1300" dirty="0"/>
              <a:t>spigot object</a:t>
            </a:r>
          </a:p>
          <a:p>
            <a:r>
              <a:rPr lang="en-US" altLang="ja-JP" sz="1600" dirty="0">
                <a:solidFill>
                  <a:srgbClr val="FF0000"/>
                </a:solidFill>
              </a:rPr>
              <a:t>Operators</a:t>
            </a:r>
          </a:p>
          <a:p>
            <a:pPr lvl="1"/>
            <a:r>
              <a:rPr lang="en-US" altLang="ja-JP" sz="1200" dirty="0">
                <a:solidFill>
                  <a:srgbClr val="FF0000"/>
                </a:solidFill>
              </a:rPr>
              <a:t>arithmetic operator object</a:t>
            </a:r>
          </a:p>
          <a:p>
            <a:pPr lvl="1"/>
            <a:r>
              <a:rPr lang="en-US" altLang="ja-JP" sz="1200" dirty="0">
                <a:solidFill>
                  <a:srgbClr val="FF0000"/>
                </a:solidFill>
              </a:rPr>
              <a:t>relational operator object</a:t>
            </a:r>
          </a:p>
          <a:p>
            <a:pPr lvl="1"/>
            <a:r>
              <a:rPr lang="en-US" altLang="ja-JP" sz="1200" dirty="0">
                <a:solidFill>
                  <a:srgbClr val="FF0000"/>
                </a:solidFill>
              </a:rPr>
              <a:t>logical operator objects</a:t>
            </a:r>
          </a:p>
          <a:p>
            <a:r>
              <a:rPr lang="en-US" altLang="ja-JP" sz="1600" dirty="0">
                <a:solidFill>
                  <a:srgbClr val="FF0000"/>
                </a:solidFill>
              </a:rPr>
              <a:t>Algorithm </a:t>
            </a:r>
          </a:p>
          <a:p>
            <a:pPr lvl="1"/>
            <a:r>
              <a:rPr lang="en-US" altLang="ja-JP" sz="1200" dirty="0">
                <a:solidFill>
                  <a:srgbClr val="FF0000"/>
                </a:solidFill>
              </a:rPr>
              <a:t>counter implementation</a:t>
            </a:r>
            <a:endParaRPr lang="en-US" altLang="ja-JP" sz="1600" dirty="0">
              <a:solidFill>
                <a:srgbClr val="FF0000"/>
              </a:solidFill>
            </a:endParaRPr>
          </a:p>
          <a:p>
            <a:r>
              <a:rPr lang="en-US" altLang="ja-JP" sz="1600" dirty="0">
                <a:solidFill>
                  <a:srgbClr val="FF0000"/>
                </a:solidFill>
              </a:rPr>
              <a:t>Serial Monitor</a:t>
            </a:r>
          </a:p>
          <a:p>
            <a:pPr lvl="1"/>
            <a:r>
              <a:rPr lang="en-US" altLang="ja-JP" sz="1300" dirty="0">
                <a:solidFill>
                  <a:srgbClr val="FF0000"/>
                </a:solidFill>
              </a:rPr>
              <a:t>serial object</a:t>
            </a:r>
          </a:p>
          <a:p>
            <a:pPr lvl="1"/>
            <a:r>
              <a:rPr lang="en-US" altLang="ja-JP" sz="1300" dirty="0" err="1">
                <a:solidFill>
                  <a:srgbClr val="FF0000"/>
                </a:solidFill>
              </a:rPr>
              <a:t>serial_println</a:t>
            </a:r>
            <a:r>
              <a:rPr lang="en-US" altLang="ja-JP" sz="1300" dirty="0">
                <a:solidFill>
                  <a:srgbClr val="FF0000"/>
                </a:solidFill>
              </a:rPr>
              <a:t> object</a:t>
            </a:r>
          </a:p>
          <a:p>
            <a:r>
              <a:rPr lang="en-US" altLang="ja-JP" sz="1600" dirty="0"/>
              <a:t>Digital Input</a:t>
            </a:r>
          </a:p>
          <a:p>
            <a:pPr lvl="1"/>
            <a:r>
              <a:rPr lang="en-US" altLang="ja-JP" sz="1300" dirty="0" err="1"/>
              <a:t>din_change</a:t>
            </a:r>
            <a:r>
              <a:rPr lang="en-US" altLang="ja-JP" sz="1300" dirty="0"/>
              <a:t> object</a:t>
            </a:r>
          </a:p>
          <a:p>
            <a:pPr lvl="1"/>
            <a:r>
              <a:rPr lang="en-US" altLang="ja-JP" sz="1300" dirty="0"/>
              <a:t>toggle object</a:t>
            </a:r>
          </a:p>
          <a:p>
            <a:pPr lvl="1"/>
            <a:r>
              <a:rPr lang="en-US" altLang="ja-JP" sz="1300" dirty="0"/>
              <a:t>pull-up resistor</a:t>
            </a:r>
          </a:p>
          <a:p>
            <a:pPr lvl="1"/>
            <a:r>
              <a:rPr lang="en-US" altLang="ja-JP" sz="1300" dirty="0"/>
              <a:t>chatter (contact bounce)</a:t>
            </a:r>
          </a:p>
        </p:txBody>
      </p:sp>
    </p:spTree>
    <p:extLst>
      <p:ext uri="{BB962C8B-B14F-4D97-AF65-F5344CB8AC3E}">
        <p14:creationId xmlns:p14="http://schemas.microsoft.com/office/powerpoint/2010/main" val="34950928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1.5: </a:t>
            </a:r>
            <a:br>
              <a:rPr lang="en-US" altLang="ja-JP" sz="2800" dirty="0"/>
            </a:br>
            <a:r>
              <a:rPr lang="en-US" altLang="ja-JP" sz="2800" dirty="0"/>
              <a:t>Digital Input</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145</a:t>
            </a:fld>
            <a:endParaRPr kumimoji="1" lang="ja-JP" altLang="en-US"/>
          </a:p>
        </p:txBody>
      </p:sp>
    </p:spTree>
    <p:extLst>
      <p:ext uri="{BB962C8B-B14F-4D97-AF65-F5344CB8AC3E}">
        <p14:creationId xmlns:p14="http://schemas.microsoft.com/office/powerpoint/2010/main" val="36273380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3667BD-535A-E44C-A848-E09623CF6B47}"/>
              </a:ext>
            </a:extLst>
          </p:cNvPr>
          <p:cNvSpPr>
            <a:spLocks noGrp="1"/>
          </p:cNvSpPr>
          <p:nvPr>
            <p:ph type="title"/>
          </p:nvPr>
        </p:nvSpPr>
        <p:spPr>
          <a:xfrm>
            <a:off x="838200" y="365125"/>
            <a:ext cx="10515600" cy="1325563"/>
          </a:xfrm>
        </p:spPr>
        <p:txBody>
          <a:bodyPr>
            <a:normAutofit/>
          </a:bodyPr>
          <a:lstStyle/>
          <a:p>
            <a:r>
              <a:rPr kumimoji="1" lang="en-US" altLang="ja-JP" dirty="0"/>
              <a:t>Digital Input</a:t>
            </a:r>
            <a:endParaRPr kumimoji="1" lang="ja-JP" altLang="en-US"/>
          </a:p>
        </p:txBody>
      </p:sp>
      <p:pic>
        <p:nvPicPr>
          <p:cNvPr id="4097" name="Picture 1" descr="page48image41265936">
            <a:extLst>
              <a:ext uri="{FF2B5EF4-FFF2-40B4-BE49-F238E27FC236}">
                <a16:creationId xmlns:a16="http://schemas.microsoft.com/office/drawing/2014/main" id="{3533144E-32C2-A04A-A635-188EF65C14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2" r="1" b="1"/>
          <a:stretch/>
        </p:blipFill>
        <p:spPr bwMode="auto">
          <a:xfrm>
            <a:off x="838200" y="1904281"/>
            <a:ext cx="6233160" cy="4272681"/>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016E8832-2CDF-8640-A91F-BDB263E66490}"/>
              </a:ext>
            </a:extLst>
          </p:cNvPr>
          <p:cNvSpPr>
            <a:spLocks noGrp="1"/>
          </p:cNvSpPr>
          <p:nvPr>
            <p:ph idx="1"/>
          </p:nvPr>
        </p:nvSpPr>
        <p:spPr>
          <a:xfrm>
            <a:off x="7552944" y="1825625"/>
            <a:ext cx="3800856" cy="4351338"/>
          </a:xfrm>
        </p:spPr>
        <p:txBody>
          <a:bodyPr>
            <a:normAutofit/>
          </a:bodyPr>
          <a:lstStyle/>
          <a:p>
            <a:r>
              <a:rPr lang="en-US" altLang="ja-JP" sz="2000" dirty="0"/>
              <a:t>Create a simple circuit as below</a:t>
            </a:r>
          </a:p>
          <a:p>
            <a:endParaRPr kumimoji="1" lang="ja-JP" altLang="en-US" sz="2000"/>
          </a:p>
        </p:txBody>
      </p:sp>
      <p:sp>
        <p:nvSpPr>
          <p:cNvPr id="4" name="スライド番号プレースホルダー 3">
            <a:extLst>
              <a:ext uri="{FF2B5EF4-FFF2-40B4-BE49-F238E27FC236}">
                <a16:creationId xmlns:a16="http://schemas.microsoft.com/office/drawing/2014/main" id="{5E16D3D2-622D-ED4B-9D4F-D9E31029D01E}"/>
              </a:ext>
            </a:extLst>
          </p:cNvPr>
          <p:cNvSpPr>
            <a:spLocks noGrp="1"/>
          </p:cNvSpPr>
          <p:nvPr>
            <p:ph type="sldNum" sz="quarter" idx="12"/>
          </p:nvPr>
        </p:nvSpPr>
        <p:spPr>
          <a:xfrm>
            <a:off x="8610600" y="6356350"/>
            <a:ext cx="2743200" cy="365125"/>
          </a:xfrm>
        </p:spPr>
        <p:txBody>
          <a:bodyPr>
            <a:normAutofit/>
          </a:bodyPr>
          <a:lstStyle/>
          <a:p>
            <a:pPr>
              <a:spcAft>
                <a:spcPts val="600"/>
              </a:spcAft>
            </a:pPr>
            <a:fld id="{D5DDEC14-9F2A-1C40-9F92-7E724392E266}" type="slidenum">
              <a:rPr kumimoji="1" lang="ja-JP" altLang="en-US" smtClean="0"/>
              <a:pPr>
                <a:spcAft>
                  <a:spcPts val="600"/>
                </a:spcAft>
              </a:pPr>
              <a:t>146</a:t>
            </a:fld>
            <a:endParaRPr kumimoji="1" lang="ja-JP" altLang="en-US"/>
          </a:p>
        </p:txBody>
      </p:sp>
    </p:spTree>
    <p:extLst>
      <p:ext uri="{BB962C8B-B14F-4D97-AF65-F5344CB8AC3E}">
        <p14:creationId xmlns:p14="http://schemas.microsoft.com/office/powerpoint/2010/main" val="3629516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3667BD-535A-E44C-A848-E09623CF6B47}"/>
              </a:ext>
            </a:extLst>
          </p:cNvPr>
          <p:cNvSpPr>
            <a:spLocks noGrp="1"/>
          </p:cNvSpPr>
          <p:nvPr>
            <p:ph type="title"/>
          </p:nvPr>
        </p:nvSpPr>
        <p:spPr>
          <a:xfrm>
            <a:off x="838200" y="365125"/>
            <a:ext cx="10515600" cy="1325563"/>
          </a:xfrm>
        </p:spPr>
        <p:txBody>
          <a:bodyPr>
            <a:normAutofit/>
          </a:bodyPr>
          <a:lstStyle/>
          <a:p>
            <a:r>
              <a:rPr kumimoji="1" lang="en-US" altLang="ja-JP" dirty="0" err="1"/>
              <a:t>Ardestan</a:t>
            </a:r>
            <a:r>
              <a:rPr lang="en-US" altLang="ja-JP" dirty="0"/>
              <a:t>: Example 10</a:t>
            </a:r>
            <a:endParaRPr kumimoji="1" lang="ja-JP" altLang="en-US"/>
          </a:p>
        </p:txBody>
      </p:sp>
      <p:sp>
        <p:nvSpPr>
          <p:cNvPr id="3" name="コンテンツ プレースホルダー 2">
            <a:extLst>
              <a:ext uri="{FF2B5EF4-FFF2-40B4-BE49-F238E27FC236}">
                <a16:creationId xmlns:a16="http://schemas.microsoft.com/office/drawing/2014/main" id="{016E8832-2CDF-8640-A91F-BDB263E66490}"/>
              </a:ext>
            </a:extLst>
          </p:cNvPr>
          <p:cNvSpPr>
            <a:spLocks noGrp="1"/>
          </p:cNvSpPr>
          <p:nvPr>
            <p:ph idx="1"/>
          </p:nvPr>
        </p:nvSpPr>
        <p:spPr>
          <a:xfrm>
            <a:off x="4470400" y="1825625"/>
            <a:ext cx="6883400" cy="4351338"/>
          </a:xfrm>
        </p:spPr>
        <p:txBody>
          <a:bodyPr>
            <a:normAutofit/>
          </a:bodyPr>
          <a:lstStyle/>
          <a:p>
            <a:r>
              <a:rPr lang="en-US" altLang="ja-JP" sz="2000" dirty="0"/>
              <a:t>The ‘</a:t>
            </a:r>
            <a:r>
              <a:rPr lang="en-US" altLang="ja-JP" sz="2000" dirty="0" err="1"/>
              <a:t>d</a:t>
            </a:r>
            <a:r>
              <a:rPr kumimoji="1" lang="en-US" altLang="ja-JP" sz="2000" dirty="0" err="1"/>
              <a:t>in_change</a:t>
            </a:r>
            <a:r>
              <a:rPr kumimoji="1" lang="en-US" altLang="ja-JP" sz="2000" dirty="0"/>
              <a:t>’ object </a:t>
            </a:r>
          </a:p>
          <a:p>
            <a:pPr lvl="1"/>
            <a:r>
              <a:rPr lang="en-US" altLang="ja-JP" sz="1600" dirty="0"/>
              <a:t>outputs ‘0’ when the switch is pushed.</a:t>
            </a:r>
          </a:p>
          <a:p>
            <a:pPr lvl="1"/>
            <a:r>
              <a:rPr lang="en-US" altLang="ja-JP" sz="1600" dirty="0"/>
              <a:t>outputs ‘1’ when the switch is released.</a:t>
            </a:r>
          </a:p>
          <a:p>
            <a:endParaRPr kumimoji="1" lang="en-US" altLang="ja-JP" sz="2000" dirty="0"/>
          </a:p>
          <a:p>
            <a:endParaRPr lang="en-US" altLang="ja-JP" sz="2000" dirty="0"/>
          </a:p>
          <a:p>
            <a:r>
              <a:rPr lang="en-US" altLang="ja-JP" sz="2000" dirty="0"/>
              <a:t>The </a:t>
            </a:r>
            <a:r>
              <a:rPr lang="en-US" altLang="ja-JP" sz="2000" dirty="0" err="1"/>
              <a:t>dout</a:t>
            </a:r>
            <a:r>
              <a:rPr lang="en-US" altLang="ja-JP" sz="2000" dirty="0"/>
              <a:t> object interprets ‘1’ as ‘high’ and ‘0’ as low.</a:t>
            </a:r>
          </a:p>
          <a:p>
            <a:endParaRPr kumimoji="1" lang="en-US" altLang="ja-JP" sz="2000" dirty="0"/>
          </a:p>
          <a:p>
            <a:r>
              <a:rPr lang="en-US" altLang="ja-JP" sz="2000" dirty="0"/>
              <a:t>What happens when you run this program on your Arduino?</a:t>
            </a:r>
          </a:p>
          <a:p>
            <a:endParaRPr kumimoji="1" lang="ja-JP" altLang="en-US" sz="2000"/>
          </a:p>
        </p:txBody>
      </p:sp>
      <p:sp>
        <p:nvSpPr>
          <p:cNvPr id="4" name="スライド番号プレースホルダー 3">
            <a:extLst>
              <a:ext uri="{FF2B5EF4-FFF2-40B4-BE49-F238E27FC236}">
                <a16:creationId xmlns:a16="http://schemas.microsoft.com/office/drawing/2014/main" id="{5E16D3D2-622D-ED4B-9D4F-D9E31029D01E}"/>
              </a:ext>
            </a:extLst>
          </p:cNvPr>
          <p:cNvSpPr>
            <a:spLocks noGrp="1"/>
          </p:cNvSpPr>
          <p:nvPr>
            <p:ph type="sldNum" sz="quarter" idx="12"/>
          </p:nvPr>
        </p:nvSpPr>
        <p:spPr>
          <a:xfrm>
            <a:off x="8610600" y="6356350"/>
            <a:ext cx="2743200" cy="365125"/>
          </a:xfrm>
        </p:spPr>
        <p:txBody>
          <a:bodyPr>
            <a:normAutofit/>
          </a:bodyPr>
          <a:lstStyle/>
          <a:p>
            <a:pPr>
              <a:spcAft>
                <a:spcPts val="600"/>
              </a:spcAft>
            </a:pPr>
            <a:fld id="{D5DDEC14-9F2A-1C40-9F92-7E724392E266}" type="slidenum">
              <a:rPr kumimoji="1" lang="ja-JP" altLang="en-US" smtClean="0"/>
              <a:pPr>
                <a:spcAft>
                  <a:spcPts val="600"/>
                </a:spcAft>
              </a:pPr>
              <a:t>147</a:t>
            </a:fld>
            <a:endParaRPr kumimoji="1" lang="ja-JP" altLang="en-US"/>
          </a:p>
        </p:txBody>
      </p:sp>
      <p:pic>
        <p:nvPicPr>
          <p:cNvPr id="6" name="図 5" descr="スクリーンショット が含まれている画像&#10;&#10;自動的に生成された説明">
            <a:extLst>
              <a:ext uri="{FF2B5EF4-FFF2-40B4-BE49-F238E27FC236}">
                <a16:creationId xmlns:a16="http://schemas.microsoft.com/office/drawing/2014/main" id="{87FF6B80-CEA1-D748-AB99-72E2810A9073}"/>
              </a:ext>
            </a:extLst>
          </p:cNvPr>
          <p:cNvPicPr>
            <a:picLocks noChangeAspect="1"/>
          </p:cNvPicPr>
          <p:nvPr/>
        </p:nvPicPr>
        <p:blipFill>
          <a:blip r:embed="rId2"/>
          <a:stretch>
            <a:fillRect/>
          </a:stretch>
        </p:blipFill>
        <p:spPr>
          <a:xfrm>
            <a:off x="838200" y="2160036"/>
            <a:ext cx="3341069" cy="1945433"/>
          </a:xfrm>
          <a:prstGeom prst="rect">
            <a:avLst/>
          </a:prstGeom>
        </p:spPr>
      </p:pic>
    </p:spTree>
    <p:extLst>
      <p:ext uri="{BB962C8B-B14F-4D97-AF65-F5344CB8AC3E}">
        <p14:creationId xmlns:p14="http://schemas.microsoft.com/office/powerpoint/2010/main" val="20582404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a:t>Toggle Object</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838200" y="2956779"/>
            <a:ext cx="10515600" cy="3220183"/>
          </a:xfrm>
        </p:spPr>
        <p:txBody>
          <a:bodyPr>
            <a:normAutofit/>
          </a:bodyPr>
          <a:lstStyle/>
          <a:p>
            <a:r>
              <a:rPr lang="en-US" altLang="ja-JP" dirty="0"/>
              <a:t>The ‘toggle’ object sends out  ‘1’ and ‘0’ alternately every time when it received a ‘bang’ message.</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148</a:t>
            </a:fld>
            <a:endParaRPr kumimoji="1" lang="ja-JP" altLang="en-US"/>
          </a:p>
        </p:txBody>
      </p:sp>
      <p:pic>
        <p:nvPicPr>
          <p:cNvPr id="7" name="図 6" descr="挿絵, プレート が含まれている画像&#10;&#10;自動的に生成された説明">
            <a:extLst>
              <a:ext uri="{FF2B5EF4-FFF2-40B4-BE49-F238E27FC236}">
                <a16:creationId xmlns:a16="http://schemas.microsoft.com/office/drawing/2014/main" id="{7A21953D-D44A-7A43-9DB0-B0824437B6EC}"/>
              </a:ext>
            </a:extLst>
          </p:cNvPr>
          <p:cNvPicPr>
            <a:picLocks noChangeAspect="1"/>
          </p:cNvPicPr>
          <p:nvPr/>
        </p:nvPicPr>
        <p:blipFill>
          <a:blip r:embed="rId2"/>
          <a:stretch>
            <a:fillRect/>
          </a:stretch>
        </p:blipFill>
        <p:spPr>
          <a:xfrm>
            <a:off x="838200" y="1989991"/>
            <a:ext cx="3149600" cy="787400"/>
          </a:xfrm>
          <a:prstGeom prst="rect">
            <a:avLst/>
          </a:prstGeom>
        </p:spPr>
      </p:pic>
    </p:spTree>
    <p:extLst>
      <p:ext uri="{BB962C8B-B14F-4D97-AF65-F5344CB8AC3E}">
        <p14:creationId xmlns:p14="http://schemas.microsoft.com/office/powerpoint/2010/main" val="10634191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069BC4-83AF-1E4B-9AC9-4994CC97C51D}"/>
              </a:ext>
            </a:extLst>
          </p:cNvPr>
          <p:cNvSpPr>
            <a:spLocks noGrp="1"/>
          </p:cNvSpPr>
          <p:nvPr>
            <p:ph type="title"/>
          </p:nvPr>
        </p:nvSpPr>
        <p:spPr/>
        <p:txBody>
          <a:bodyPr/>
          <a:lstStyle/>
          <a:p>
            <a:r>
              <a:rPr lang="en-US" altLang="ja-JP" dirty="0"/>
              <a:t>Exercise 05 </a:t>
            </a:r>
            <a:endParaRPr kumimoji="1" lang="ja-JP" altLang="en-US"/>
          </a:p>
        </p:txBody>
      </p:sp>
      <p:sp>
        <p:nvSpPr>
          <p:cNvPr id="3" name="コンテンツ プレースホルダー 2">
            <a:extLst>
              <a:ext uri="{FF2B5EF4-FFF2-40B4-BE49-F238E27FC236}">
                <a16:creationId xmlns:a16="http://schemas.microsoft.com/office/drawing/2014/main" id="{DAE1B49A-A25C-0840-9996-712D25E19030}"/>
              </a:ext>
            </a:extLst>
          </p:cNvPr>
          <p:cNvSpPr>
            <a:spLocks noGrp="1"/>
          </p:cNvSpPr>
          <p:nvPr>
            <p:ph idx="1"/>
          </p:nvPr>
        </p:nvSpPr>
        <p:spPr>
          <a:xfrm>
            <a:off x="3514726" y="1825625"/>
            <a:ext cx="7839074" cy="4351338"/>
          </a:xfrm>
        </p:spPr>
        <p:txBody>
          <a:bodyPr>
            <a:normAutofit fontScale="62500" lnSpcReduction="20000"/>
          </a:bodyPr>
          <a:lstStyle/>
          <a:p>
            <a:r>
              <a:rPr lang="en-US" altLang="ja-JP" dirty="0"/>
              <a:t>Modify the example 06 with a ‘select’ object and a ‘toggle’ object.</a:t>
            </a:r>
          </a:p>
          <a:p>
            <a:endParaRPr lang="en-US" altLang="ja-JP" dirty="0"/>
          </a:p>
          <a:p>
            <a:r>
              <a:rPr lang="en-US" altLang="ja-JP" dirty="0"/>
              <a:t>Turn on the LED when the button is pushed. The LED must be kept turned on even after the button is released.</a:t>
            </a:r>
          </a:p>
          <a:p>
            <a:endParaRPr lang="en-US" altLang="ja-JP" dirty="0"/>
          </a:p>
          <a:p>
            <a:r>
              <a:rPr lang="en-US" altLang="ja-JP" dirty="0"/>
              <a:t>Turn off the LED when the button is pushed again. LED must be kept turned off even after the button is released.</a:t>
            </a:r>
          </a:p>
          <a:p>
            <a:endParaRPr lang="en-US" altLang="ja-JP" dirty="0"/>
          </a:p>
          <a:p>
            <a:r>
              <a:rPr lang="en-US" altLang="ja-JP" dirty="0"/>
              <a:t>In short, change the LED status: on -&gt; off, off -&gt; on, every when the button is pushed. </a:t>
            </a:r>
          </a:p>
          <a:p>
            <a:endParaRPr lang="en-US" altLang="ja-JP" dirty="0"/>
          </a:p>
          <a:p>
            <a:r>
              <a:rPr lang="en-US" altLang="ja-JP" dirty="0"/>
              <a:t>20 min. After you finished this example, explain what is happening in the code to the lecturer.</a:t>
            </a:r>
          </a:p>
          <a:p>
            <a:endParaRPr kumimoji="1" lang="ja-JP" altLang="en-US"/>
          </a:p>
        </p:txBody>
      </p:sp>
      <p:sp>
        <p:nvSpPr>
          <p:cNvPr id="4" name="スライド番号プレースホルダー 3">
            <a:extLst>
              <a:ext uri="{FF2B5EF4-FFF2-40B4-BE49-F238E27FC236}">
                <a16:creationId xmlns:a16="http://schemas.microsoft.com/office/drawing/2014/main" id="{3A432807-BBE9-4F41-85DE-908E8CF209C5}"/>
              </a:ext>
            </a:extLst>
          </p:cNvPr>
          <p:cNvSpPr>
            <a:spLocks noGrp="1"/>
          </p:cNvSpPr>
          <p:nvPr>
            <p:ph type="sldNum" sz="quarter" idx="12"/>
          </p:nvPr>
        </p:nvSpPr>
        <p:spPr/>
        <p:txBody>
          <a:bodyPr/>
          <a:lstStyle/>
          <a:p>
            <a:fld id="{D5DDEC14-9F2A-1C40-9F92-7E724392E266}" type="slidenum">
              <a:rPr kumimoji="1" lang="ja-JP" altLang="en-US" smtClean="0"/>
              <a:t>149</a:t>
            </a:fld>
            <a:endParaRPr kumimoji="1" lang="ja-JP" altLang="en-US"/>
          </a:p>
        </p:txBody>
      </p:sp>
      <p:pic>
        <p:nvPicPr>
          <p:cNvPr id="7" name="図 6">
            <a:extLst>
              <a:ext uri="{FF2B5EF4-FFF2-40B4-BE49-F238E27FC236}">
                <a16:creationId xmlns:a16="http://schemas.microsoft.com/office/drawing/2014/main" id="{8B5B7898-8E74-3D4E-AFBC-21CB5DF4ED54}"/>
              </a:ext>
            </a:extLst>
          </p:cNvPr>
          <p:cNvPicPr>
            <a:picLocks noChangeAspect="1"/>
          </p:cNvPicPr>
          <p:nvPr/>
        </p:nvPicPr>
        <p:blipFill>
          <a:blip r:embed="rId2"/>
          <a:stretch>
            <a:fillRect/>
          </a:stretch>
        </p:blipFill>
        <p:spPr>
          <a:xfrm>
            <a:off x="838200" y="2571099"/>
            <a:ext cx="2579965" cy="1715802"/>
          </a:xfrm>
          <a:prstGeom prst="rect">
            <a:avLst/>
          </a:prstGeom>
        </p:spPr>
      </p:pic>
    </p:spTree>
    <p:extLst>
      <p:ext uri="{BB962C8B-B14F-4D97-AF65-F5344CB8AC3E}">
        <p14:creationId xmlns:p14="http://schemas.microsoft.com/office/powerpoint/2010/main" val="893555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26633E-9067-1B40-BD3C-798FE7725178}"/>
              </a:ext>
            </a:extLst>
          </p:cNvPr>
          <p:cNvSpPr>
            <a:spLocks noGrp="1"/>
          </p:cNvSpPr>
          <p:nvPr>
            <p:ph type="title"/>
          </p:nvPr>
        </p:nvSpPr>
        <p:spPr/>
        <p:txBody>
          <a:bodyPr/>
          <a:lstStyle/>
          <a:p>
            <a:r>
              <a:rPr kumimoji="1" lang="en-US" altLang="ja-JP" dirty="0"/>
              <a:t>Download and Installation	</a:t>
            </a:r>
            <a:endParaRPr kumimoji="1" lang="ja-JP" altLang="en-US"/>
          </a:p>
        </p:txBody>
      </p:sp>
      <p:sp>
        <p:nvSpPr>
          <p:cNvPr id="3" name="コンテンツ プレースホルダー 2">
            <a:extLst>
              <a:ext uri="{FF2B5EF4-FFF2-40B4-BE49-F238E27FC236}">
                <a16:creationId xmlns:a16="http://schemas.microsoft.com/office/drawing/2014/main" id="{342F8EBA-D299-3E46-AC4C-528AFBBDCD16}"/>
              </a:ext>
            </a:extLst>
          </p:cNvPr>
          <p:cNvSpPr>
            <a:spLocks noGrp="1"/>
          </p:cNvSpPr>
          <p:nvPr>
            <p:ph idx="1"/>
          </p:nvPr>
        </p:nvSpPr>
        <p:spPr/>
        <p:txBody>
          <a:bodyPr/>
          <a:lstStyle/>
          <a:p>
            <a:r>
              <a:rPr kumimoji="1" lang="en-US" altLang="ja-JP" sz="2400" dirty="0"/>
              <a:t>Go to the course website and follow the instruction.</a:t>
            </a:r>
          </a:p>
          <a:p>
            <a:pPr marL="0" indent="0">
              <a:buNone/>
            </a:pPr>
            <a:endParaRPr kumimoji="1" lang="en-US" altLang="ja-JP" dirty="0"/>
          </a:p>
          <a:p>
            <a:pPr lvl="1"/>
            <a:r>
              <a:rPr lang="en-US" altLang="ja-JP" dirty="0"/>
              <a:t>Course Slides:</a:t>
            </a:r>
          </a:p>
          <a:p>
            <a:pPr marL="457200" lvl="1" indent="0">
              <a:buNone/>
            </a:pPr>
            <a:r>
              <a:rPr lang="en-US" altLang="ja-JP" sz="1600" dirty="0"/>
              <a:t>  </a:t>
            </a:r>
          </a:p>
          <a:p>
            <a:pPr marL="457200" lvl="1" indent="0">
              <a:buNone/>
            </a:pPr>
            <a:r>
              <a:rPr lang="en-US" altLang="ja-JP" sz="1600" dirty="0"/>
              <a:t>  </a:t>
            </a:r>
            <a:r>
              <a:rPr lang="en-US" altLang="ja-JP" sz="1600" dirty="0">
                <a:hlinkClick r:id="rId2"/>
              </a:rPr>
              <a:t>https://github.com/hiroki-nishino/IntroductoryInteractionDesign</a:t>
            </a:r>
            <a:endParaRPr lang="en-US" altLang="ja-JP" sz="1600" dirty="0"/>
          </a:p>
          <a:p>
            <a:endParaRPr kumimoji="1" lang="en-US" altLang="ja-JP" dirty="0"/>
          </a:p>
          <a:p>
            <a:pPr lvl="1"/>
            <a:r>
              <a:rPr lang="en-US" altLang="ja-JP" dirty="0"/>
              <a:t>Download:</a:t>
            </a:r>
          </a:p>
          <a:p>
            <a:pPr marL="457200" lvl="1" indent="0">
              <a:buNone/>
            </a:pPr>
            <a:r>
              <a:rPr lang="en-US" altLang="ja-JP" sz="1600" dirty="0"/>
              <a:t>  </a:t>
            </a:r>
          </a:p>
          <a:p>
            <a:pPr marL="457200" lvl="1" indent="0">
              <a:buNone/>
            </a:pPr>
            <a:r>
              <a:rPr lang="en-US" altLang="ja-JP" sz="1600" dirty="0"/>
              <a:t>  </a:t>
            </a:r>
            <a:r>
              <a:rPr lang="en-US" altLang="ja-JP" sz="1600" dirty="0">
                <a:hlinkClick r:id="rId3"/>
              </a:rPr>
              <a:t>https://github.com/hiroki-nishino/IntroductoryInteractionDesign/releases</a:t>
            </a:r>
            <a:endParaRPr lang="en-US" altLang="ja-JP" sz="1600" dirty="0"/>
          </a:p>
        </p:txBody>
      </p:sp>
      <p:sp>
        <p:nvSpPr>
          <p:cNvPr id="4" name="スライド番号プレースホルダー 3">
            <a:extLst>
              <a:ext uri="{FF2B5EF4-FFF2-40B4-BE49-F238E27FC236}">
                <a16:creationId xmlns:a16="http://schemas.microsoft.com/office/drawing/2014/main" id="{D128C4D0-36DD-D546-9F8D-28457B267727}"/>
              </a:ext>
            </a:extLst>
          </p:cNvPr>
          <p:cNvSpPr>
            <a:spLocks noGrp="1"/>
          </p:cNvSpPr>
          <p:nvPr>
            <p:ph type="sldNum" sz="quarter" idx="12"/>
          </p:nvPr>
        </p:nvSpPr>
        <p:spPr/>
        <p:txBody>
          <a:bodyPr/>
          <a:lstStyle/>
          <a:p>
            <a:fld id="{D5DDEC14-9F2A-1C40-9F92-7E724392E266}" type="slidenum">
              <a:rPr kumimoji="1" lang="ja-JP" altLang="en-US" smtClean="0"/>
              <a:t>15</a:t>
            </a:fld>
            <a:endParaRPr kumimoji="1" lang="ja-JP" altLang="en-US"/>
          </a:p>
        </p:txBody>
      </p:sp>
    </p:spTree>
    <p:extLst>
      <p:ext uri="{BB962C8B-B14F-4D97-AF65-F5344CB8AC3E}">
        <p14:creationId xmlns:p14="http://schemas.microsoft.com/office/powerpoint/2010/main" val="18063622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069BC4-83AF-1E4B-9AC9-4994CC97C51D}"/>
              </a:ext>
            </a:extLst>
          </p:cNvPr>
          <p:cNvSpPr>
            <a:spLocks noGrp="1"/>
          </p:cNvSpPr>
          <p:nvPr>
            <p:ph type="title"/>
          </p:nvPr>
        </p:nvSpPr>
        <p:spPr/>
        <p:txBody>
          <a:bodyPr/>
          <a:lstStyle/>
          <a:p>
            <a:r>
              <a:rPr lang="en-US" altLang="ja-JP" dirty="0" err="1"/>
              <a:t>Ardestan</a:t>
            </a:r>
            <a:r>
              <a:rPr lang="en-US" altLang="ja-JP" dirty="0"/>
              <a:t>: Example 11</a:t>
            </a:r>
            <a:endParaRPr kumimoji="1" lang="ja-JP" altLang="en-US"/>
          </a:p>
        </p:txBody>
      </p:sp>
      <p:sp>
        <p:nvSpPr>
          <p:cNvPr id="4" name="スライド番号プレースホルダー 3">
            <a:extLst>
              <a:ext uri="{FF2B5EF4-FFF2-40B4-BE49-F238E27FC236}">
                <a16:creationId xmlns:a16="http://schemas.microsoft.com/office/drawing/2014/main" id="{3A432807-BBE9-4F41-85DE-908E8CF209C5}"/>
              </a:ext>
            </a:extLst>
          </p:cNvPr>
          <p:cNvSpPr>
            <a:spLocks noGrp="1"/>
          </p:cNvSpPr>
          <p:nvPr>
            <p:ph type="sldNum" sz="quarter" idx="12"/>
          </p:nvPr>
        </p:nvSpPr>
        <p:spPr/>
        <p:txBody>
          <a:bodyPr/>
          <a:lstStyle/>
          <a:p>
            <a:fld id="{D5DDEC14-9F2A-1C40-9F92-7E724392E266}" type="slidenum">
              <a:rPr kumimoji="1" lang="ja-JP" altLang="en-US" smtClean="0"/>
              <a:t>150</a:t>
            </a:fld>
            <a:endParaRPr kumimoji="1" lang="ja-JP" altLang="en-US"/>
          </a:p>
        </p:txBody>
      </p:sp>
      <p:sp>
        <p:nvSpPr>
          <p:cNvPr id="7" name="コンテンツ プレースホルダー 6">
            <a:extLst>
              <a:ext uri="{FF2B5EF4-FFF2-40B4-BE49-F238E27FC236}">
                <a16:creationId xmlns:a16="http://schemas.microsoft.com/office/drawing/2014/main" id="{CE828D89-C16F-714D-8435-78BC687E8D81}"/>
              </a:ext>
            </a:extLst>
          </p:cNvPr>
          <p:cNvSpPr>
            <a:spLocks noGrp="1"/>
          </p:cNvSpPr>
          <p:nvPr>
            <p:ph idx="1"/>
          </p:nvPr>
        </p:nvSpPr>
        <p:spPr>
          <a:xfrm>
            <a:off x="3286124" y="1825625"/>
            <a:ext cx="8067675" cy="4351338"/>
          </a:xfrm>
        </p:spPr>
        <p:txBody>
          <a:bodyPr/>
          <a:lstStyle/>
          <a:p>
            <a:r>
              <a:rPr lang="en-US" altLang="ja-JP" dirty="0"/>
              <a:t>This is one of the possible answers.</a:t>
            </a:r>
          </a:p>
          <a:p>
            <a:endParaRPr lang="en-US" altLang="ja-JP" dirty="0"/>
          </a:p>
          <a:p>
            <a:r>
              <a:rPr lang="en-US" altLang="ja-JP" dirty="0"/>
              <a:t>Now, modify this example to use two buttons and two LEDs.</a:t>
            </a:r>
            <a:endParaRPr lang="ja-JP" altLang="en-US"/>
          </a:p>
        </p:txBody>
      </p:sp>
      <p:pic>
        <p:nvPicPr>
          <p:cNvPr id="6" name="図 5" descr="文字と写真のスクリーンショット&#10;&#10;自動的に生成された説明">
            <a:extLst>
              <a:ext uri="{FF2B5EF4-FFF2-40B4-BE49-F238E27FC236}">
                <a16:creationId xmlns:a16="http://schemas.microsoft.com/office/drawing/2014/main" id="{3D29FCED-00E9-9F41-9ACE-4D29B7273EFE}"/>
              </a:ext>
            </a:extLst>
          </p:cNvPr>
          <p:cNvPicPr>
            <a:picLocks noChangeAspect="1"/>
          </p:cNvPicPr>
          <p:nvPr/>
        </p:nvPicPr>
        <p:blipFill>
          <a:blip r:embed="rId2"/>
          <a:stretch>
            <a:fillRect/>
          </a:stretch>
        </p:blipFill>
        <p:spPr>
          <a:xfrm>
            <a:off x="947191" y="1964463"/>
            <a:ext cx="2207300" cy="2162368"/>
          </a:xfrm>
          <a:prstGeom prst="rect">
            <a:avLst/>
          </a:prstGeom>
        </p:spPr>
      </p:pic>
    </p:spTree>
    <p:extLst>
      <p:ext uri="{BB962C8B-B14F-4D97-AF65-F5344CB8AC3E}">
        <p14:creationId xmlns:p14="http://schemas.microsoft.com/office/powerpoint/2010/main" val="21104956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3667BD-535A-E44C-A848-E09623CF6B47}"/>
              </a:ext>
            </a:extLst>
          </p:cNvPr>
          <p:cNvSpPr>
            <a:spLocks noGrp="1"/>
          </p:cNvSpPr>
          <p:nvPr>
            <p:ph type="title"/>
          </p:nvPr>
        </p:nvSpPr>
        <p:spPr>
          <a:xfrm>
            <a:off x="838200" y="365125"/>
            <a:ext cx="10515600" cy="1325563"/>
          </a:xfrm>
        </p:spPr>
        <p:txBody>
          <a:bodyPr>
            <a:normAutofit/>
          </a:bodyPr>
          <a:lstStyle/>
          <a:p>
            <a:r>
              <a:rPr kumimoji="1" lang="en-US" altLang="ja-JP" dirty="0"/>
              <a:t>Pull-up resistor</a:t>
            </a:r>
            <a:endParaRPr kumimoji="1" lang="ja-JP" altLang="en-US"/>
          </a:p>
        </p:txBody>
      </p:sp>
      <p:pic>
        <p:nvPicPr>
          <p:cNvPr id="4097" name="Picture 1" descr="page48image41265936">
            <a:extLst>
              <a:ext uri="{FF2B5EF4-FFF2-40B4-BE49-F238E27FC236}">
                <a16:creationId xmlns:a16="http://schemas.microsoft.com/office/drawing/2014/main" id="{3533144E-32C2-A04A-A635-188EF65C14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2" r="1" b="1"/>
          <a:stretch/>
        </p:blipFill>
        <p:spPr bwMode="auto">
          <a:xfrm>
            <a:off x="838200" y="1904281"/>
            <a:ext cx="6233160" cy="4272681"/>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016E8832-2CDF-8640-A91F-BDB263E66490}"/>
              </a:ext>
            </a:extLst>
          </p:cNvPr>
          <p:cNvSpPr>
            <a:spLocks noGrp="1"/>
          </p:cNvSpPr>
          <p:nvPr>
            <p:ph idx="1"/>
          </p:nvPr>
        </p:nvSpPr>
        <p:spPr>
          <a:xfrm>
            <a:off x="7552944" y="1825625"/>
            <a:ext cx="3800856" cy="4351338"/>
          </a:xfrm>
        </p:spPr>
        <p:txBody>
          <a:bodyPr>
            <a:normAutofit/>
          </a:bodyPr>
          <a:lstStyle/>
          <a:p>
            <a:r>
              <a:rPr lang="en-US" altLang="ja-JP" sz="2000" dirty="0"/>
              <a:t>Create a simple circuit as below</a:t>
            </a:r>
          </a:p>
          <a:p>
            <a:r>
              <a:rPr lang="en-US" altLang="ja-JP" sz="2000" dirty="0"/>
              <a:t>1 = high, 0 = low.</a:t>
            </a:r>
          </a:p>
          <a:p>
            <a:r>
              <a:rPr lang="en-US" altLang="ja-JP" sz="2000" dirty="0"/>
              <a:t>Why does the output become ‘0,’ when the button is pushed?</a:t>
            </a:r>
          </a:p>
          <a:p>
            <a:endParaRPr lang="en-US" altLang="ja-JP" sz="2000" dirty="0"/>
          </a:p>
          <a:p>
            <a:endParaRPr lang="en-US" altLang="ja-JP" sz="2000" dirty="0"/>
          </a:p>
          <a:p>
            <a:endParaRPr kumimoji="1" lang="ja-JP" altLang="en-US" sz="2000"/>
          </a:p>
        </p:txBody>
      </p:sp>
      <p:sp>
        <p:nvSpPr>
          <p:cNvPr id="4" name="スライド番号プレースホルダー 3">
            <a:extLst>
              <a:ext uri="{FF2B5EF4-FFF2-40B4-BE49-F238E27FC236}">
                <a16:creationId xmlns:a16="http://schemas.microsoft.com/office/drawing/2014/main" id="{5E16D3D2-622D-ED4B-9D4F-D9E31029D01E}"/>
              </a:ext>
            </a:extLst>
          </p:cNvPr>
          <p:cNvSpPr>
            <a:spLocks noGrp="1"/>
          </p:cNvSpPr>
          <p:nvPr>
            <p:ph type="sldNum" sz="quarter" idx="12"/>
          </p:nvPr>
        </p:nvSpPr>
        <p:spPr>
          <a:xfrm>
            <a:off x="8610600" y="6356350"/>
            <a:ext cx="2743200" cy="365125"/>
          </a:xfrm>
        </p:spPr>
        <p:txBody>
          <a:bodyPr>
            <a:normAutofit/>
          </a:bodyPr>
          <a:lstStyle/>
          <a:p>
            <a:pPr>
              <a:spcAft>
                <a:spcPts val="600"/>
              </a:spcAft>
            </a:pPr>
            <a:fld id="{D5DDEC14-9F2A-1C40-9F92-7E724392E266}" type="slidenum">
              <a:rPr kumimoji="1" lang="ja-JP" altLang="en-US" smtClean="0"/>
              <a:pPr>
                <a:spcAft>
                  <a:spcPts val="600"/>
                </a:spcAft>
              </a:pPr>
              <a:t>151</a:t>
            </a:fld>
            <a:endParaRPr kumimoji="1" lang="ja-JP" altLang="en-US"/>
          </a:p>
        </p:txBody>
      </p:sp>
      <p:pic>
        <p:nvPicPr>
          <p:cNvPr id="7" name="図 6" descr="スクリーンショット が含まれている画像&#10;&#10;自動的に生成された説明">
            <a:extLst>
              <a:ext uri="{FF2B5EF4-FFF2-40B4-BE49-F238E27FC236}">
                <a16:creationId xmlns:a16="http://schemas.microsoft.com/office/drawing/2014/main" id="{0CF0E59C-BDB6-B941-8B9E-99C5B914F11B}"/>
              </a:ext>
            </a:extLst>
          </p:cNvPr>
          <p:cNvPicPr>
            <a:picLocks noChangeAspect="1"/>
          </p:cNvPicPr>
          <p:nvPr/>
        </p:nvPicPr>
        <p:blipFill>
          <a:blip r:embed="rId3"/>
          <a:stretch>
            <a:fillRect/>
          </a:stretch>
        </p:blipFill>
        <p:spPr>
          <a:xfrm>
            <a:off x="7686971" y="4040621"/>
            <a:ext cx="2820724" cy="1642447"/>
          </a:xfrm>
          <a:prstGeom prst="rect">
            <a:avLst/>
          </a:prstGeom>
        </p:spPr>
      </p:pic>
    </p:spTree>
    <p:extLst>
      <p:ext uri="{BB962C8B-B14F-4D97-AF65-F5344CB8AC3E}">
        <p14:creationId xmlns:p14="http://schemas.microsoft.com/office/powerpoint/2010/main" val="13977861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7E74A-B98B-8441-B40A-5CC1CD87199D}"/>
              </a:ext>
            </a:extLst>
          </p:cNvPr>
          <p:cNvSpPr>
            <a:spLocks noGrp="1"/>
          </p:cNvSpPr>
          <p:nvPr>
            <p:ph type="title"/>
          </p:nvPr>
        </p:nvSpPr>
        <p:spPr>
          <a:xfrm>
            <a:off x="838200" y="365125"/>
            <a:ext cx="6081215" cy="1325563"/>
          </a:xfrm>
        </p:spPr>
        <p:txBody>
          <a:bodyPr/>
          <a:lstStyle/>
          <a:p>
            <a:r>
              <a:rPr lang="en-US" altLang="ja-JP" dirty="0"/>
              <a:t>Pull-up resistor</a:t>
            </a:r>
            <a:endParaRPr kumimoji="1" lang="ja-JP" altLang="en-US"/>
          </a:p>
        </p:txBody>
      </p:sp>
      <p:sp>
        <p:nvSpPr>
          <p:cNvPr id="3" name="コンテンツ プレースホルダー 2">
            <a:extLst>
              <a:ext uri="{FF2B5EF4-FFF2-40B4-BE49-F238E27FC236}">
                <a16:creationId xmlns:a16="http://schemas.microsoft.com/office/drawing/2014/main" id="{3E03E4BA-BAB0-874D-B352-70CE60CF0529}"/>
              </a:ext>
            </a:extLst>
          </p:cNvPr>
          <p:cNvSpPr>
            <a:spLocks noGrp="1"/>
          </p:cNvSpPr>
          <p:nvPr>
            <p:ph idx="1"/>
          </p:nvPr>
        </p:nvSpPr>
        <p:spPr>
          <a:xfrm>
            <a:off x="838200" y="1825625"/>
            <a:ext cx="6081215" cy="4351338"/>
          </a:xfrm>
        </p:spPr>
        <p:txBody>
          <a:bodyPr/>
          <a:lstStyle/>
          <a:p>
            <a:r>
              <a:rPr kumimoji="1" lang="en-US" altLang="ja-JP" dirty="0"/>
              <a:t>Think of such a circuit.</a:t>
            </a:r>
          </a:p>
          <a:p>
            <a:r>
              <a:rPr lang="en-US" altLang="ja-JP" dirty="0"/>
              <a:t>If the button is pushed, the digital input will be high.</a:t>
            </a:r>
          </a:p>
          <a:p>
            <a:endParaRPr lang="en-US" altLang="ja-JP" dirty="0"/>
          </a:p>
          <a:p>
            <a:r>
              <a:rPr lang="en-US" altLang="ja-JP" dirty="0"/>
              <a:t>If the button is released, what </a:t>
            </a:r>
            <a:r>
              <a:rPr lang="en-US" altLang="ja-JP"/>
              <a:t>the input </a:t>
            </a:r>
            <a:r>
              <a:rPr lang="en-US" altLang="ja-JP" dirty="0"/>
              <a:t>will be? </a:t>
            </a:r>
          </a:p>
        </p:txBody>
      </p:sp>
      <p:sp>
        <p:nvSpPr>
          <p:cNvPr id="4" name="スライド番号プレースホルダー 3">
            <a:extLst>
              <a:ext uri="{FF2B5EF4-FFF2-40B4-BE49-F238E27FC236}">
                <a16:creationId xmlns:a16="http://schemas.microsoft.com/office/drawing/2014/main" id="{D3967364-3894-DC42-87A2-3698E832876C}"/>
              </a:ext>
            </a:extLst>
          </p:cNvPr>
          <p:cNvSpPr>
            <a:spLocks noGrp="1"/>
          </p:cNvSpPr>
          <p:nvPr>
            <p:ph type="sldNum" sz="quarter" idx="12"/>
          </p:nvPr>
        </p:nvSpPr>
        <p:spPr/>
        <p:txBody>
          <a:bodyPr/>
          <a:lstStyle/>
          <a:p>
            <a:fld id="{D5DDEC14-9F2A-1C40-9F92-7E724392E266}" type="slidenum">
              <a:rPr kumimoji="1" lang="ja-JP" altLang="en-US" smtClean="0"/>
              <a:t>152</a:t>
            </a:fld>
            <a:endParaRPr kumimoji="1" lang="ja-JP" altLang="en-US"/>
          </a:p>
        </p:txBody>
      </p:sp>
      <p:pic>
        <p:nvPicPr>
          <p:cNvPr id="7" name="コンテンツ プレースホルダー 5">
            <a:extLst>
              <a:ext uri="{FF2B5EF4-FFF2-40B4-BE49-F238E27FC236}">
                <a16:creationId xmlns:a16="http://schemas.microsoft.com/office/drawing/2014/main" id="{6D92667E-6226-5844-8B81-3EA9CA8A137E}"/>
              </a:ext>
            </a:extLst>
          </p:cNvPr>
          <p:cNvPicPr>
            <a:picLocks noChangeAspect="1"/>
          </p:cNvPicPr>
          <p:nvPr/>
        </p:nvPicPr>
        <p:blipFill>
          <a:blip r:embed="rId2"/>
          <a:stretch>
            <a:fillRect/>
          </a:stretch>
        </p:blipFill>
        <p:spPr>
          <a:xfrm>
            <a:off x="6881551" y="0"/>
            <a:ext cx="5310449" cy="6757884"/>
          </a:xfrm>
          <a:prstGeom prst="rect">
            <a:avLst/>
          </a:prstGeom>
        </p:spPr>
      </p:pic>
    </p:spTree>
    <p:extLst>
      <p:ext uri="{BB962C8B-B14F-4D97-AF65-F5344CB8AC3E}">
        <p14:creationId xmlns:p14="http://schemas.microsoft.com/office/powerpoint/2010/main" val="25816462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7E74A-B98B-8441-B40A-5CC1CD87199D}"/>
              </a:ext>
            </a:extLst>
          </p:cNvPr>
          <p:cNvSpPr>
            <a:spLocks noGrp="1"/>
          </p:cNvSpPr>
          <p:nvPr>
            <p:ph type="title"/>
          </p:nvPr>
        </p:nvSpPr>
        <p:spPr>
          <a:xfrm>
            <a:off x="838200" y="365125"/>
            <a:ext cx="6081215" cy="1325563"/>
          </a:xfrm>
        </p:spPr>
        <p:txBody>
          <a:bodyPr/>
          <a:lstStyle/>
          <a:p>
            <a:r>
              <a:rPr lang="en-US" altLang="ja-JP" dirty="0"/>
              <a:t>Pull-up resistor</a:t>
            </a:r>
            <a:endParaRPr kumimoji="1" lang="ja-JP" altLang="en-US"/>
          </a:p>
        </p:txBody>
      </p:sp>
      <p:sp>
        <p:nvSpPr>
          <p:cNvPr id="3" name="コンテンツ プレースホルダー 2">
            <a:extLst>
              <a:ext uri="{FF2B5EF4-FFF2-40B4-BE49-F238E27FC236}">
                <a16:creationId xmlns:a16="http://schemas.microsoft.com/office/drawing/2014/main" id="{3E03E4BA-BAB0-874D-B352-70CE60CF0529}"/>
              </a:ext>
            </a:extLst>
          </p:cNvPr>
          <p:cNvSpPr>
            <a:spLocks noGrp="1"/>
          </p:cNvSpPr>
          <p:nvPr>
            <p:ph idx="1"/>
          </p:nvPr>
        </p:nvSpPr>
        <p:spPr>
          <a:xfrm>
            <a:off x="838200" y="1825625"/>
            <a:ext cx="6081215" cy="4351338"/>
          </a:xfrm>
        </p:spPr>
        <p:txBody>
          <a:bodyPr>
            <a:normAutofit fontScale="92500"/>
          </a:bodyPr>
          <a:lstStyle/>
          <a:p>
            <a:r>
              <a:rPr kumimoji="1" lang="en-US" altLang="ja-JP" dirty="0"/>
              <a:t>Think of such a circuit.</a:t>
            </a:r>
          </a:p>
          <a:p>
            <a:r>
              <a:rPr lang="en-US" altLang="ja-JP" dirty="0"/>
              <a:t>If the button is pushed, the digital input will be high.</a:t>
            </a:r>
          </a:p>
          <a:p>
            <a:endParaRPr lang="en-US" altLang="ja-JP" dirty="0"/>
          </a:p>
          <a:p>
            <a:r>
              <a:rPr lang="en-US" altLang="ja-JP" dirty="0"/>
              <a:t>If the button is released, what the output will be? </a:t>
            </a:r>
          </a:p>
          <a:p>
            <a:endParaRPr lang="en-US" altLang="ja-JP" dirty="0"/>
          </a:p>
          <a:p>
            <a:r>
              <a:rPr lang="en-US" altLang="ja-JP" dirty="0">
                <a:solidFill>
                  <a:srgbClr val="FF0000"/>
                </a:solidFill>
              </a:rPr>
              <a:t>The digital input will be unstable, since the circuit is open.</a:t>
            </a:r>
          </a:p>
        </p:txBody>
      </p:sp>
      <p:sp>
        <p:nvSpPr>
          <p:cNvPr id="4" name="スライド番号プレースホルダー 3">
            <a:extLst>
              <a:ext uri="{FF2B5EF4-FFF2-40B4-BE49-F238E27FC236}">
                <a16:creationId xmlns:a16="http://schemas.microsoft.com/office/drawing/2014/main" id="{D3967364-3894-DC42-87A2-3698E832876C}"/>
              </a:ext>
            </a:extLst>
          </p:cNvPr>
          <p:cNvSpPr>
            <a:spLocks noGrp="1"/>
          </p:cNvSpPr>
          <p:nvPr>
            <p:ph type="sldNum" sz="quarter" idx="12"/>
          </p:nvPr>
        </p:nvSpPr>
        <p:spPr/>
        <p:txBody>
          <a:bodyPr/>
          <a:lstStyle/>
          <a:p>
            <a:fld id="{D5DDEC14-9F2A-1C40-9F92-7E724392E266}" type="slidenum">
              <a:rPr kumimoji="1" lang="ja-JP" altLang="en-US" smtClean="0"/>
              <a:t>153</a:t>
            </a:fld>
            <a:endParaRPr kumimoji="1" lang="ja-JP" altLang="en-US"/>
          </a:p>
        </p:txBody>
      </p:sp>
      <p:pic>
        <p:nvPicPr>
          <p:cNvPr id="7" name="コンテンツ プレースホルダー 5">
            <a:extLst>
              <a:ext uri="{FF2B5EF4-FFF2-40B4-BE49-F238E27FC236}">
                <a16:creationId xmlns:a16="http://schemas.microsoft.com/office/drawing/2014/main" id="{6D92667E-6226-5844-8B81-3EA9CA8A137E}"/>
              </a:ext>
            </a:extLst>
          </p:cNvPr>
          <p:cNvPicPr>
            <a:picLocks noChangeAspect="1"/>
          </p:cNvPicPr>
          <p:nvPr/>
        </p:nvPicPr>
        <p:blipFill>
          <a:blip r:embed="rId2"/>
          <a:stretch>
            <a:fillRect/>
          </a:stretch>
        </p:blipFill>
        <p:spPr>
          <a:xfrm>
            <a:off x="6881551" y="0"/>
            <a:ext cx="5310449" cy="6757884"/>
          </a:xfrm>
          <a:prstGeom prst="rect">
            <a:avLst/>
          </a:prstGeom>
        </p:spPr>
      </p:pic>
    </p:spTree>
    <p:extLst>
      <p:ext uri="{BB962C8B-B14F-4D97-AF65-F5344CB8AC3E}">
        <p14:creationId xmlns:p14="http://schemas.microsoft.com/office/powerpoint/2010/main" val="42339085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7E74A-B98B-8441-B40A-5CC1CD87199D}"/>
              </a:ext>
            </a:extLst>
          </p:cNvPr>
          <p:cNvSpPr>
            <a:spLocks noGrp="1"/>
          </p:cNvSpPr>
          <p:nvPr>
            <p:ph type="title"/>
          </p:nvPr>
        </p:nvSpPr>
        <p:spPr>
          <a:xfrm>
            <a:off x="838200" y="365125"/>
            <a:ext cx="6081215" cy="1325563"/>
          </a:xfrm>
        </p:spPr>
        <p:txBody>
          <a:bodyPr/>
          <a:lstStyle/>
          <a:p>
            <a:r>
              <a:rPr lang="en-US" altLang="ja-JP" dirty="0"/>
              <a:t>Pull-up resistor</a:t>
            </a:r>
            <a:endParaRPr kumimoji="1" lang="ja-JP" altLang="en-US"/>
          </a:p>
        </p:txBody>
      </p:sp>
      <p:sp>
        <p:nvSpPr>
          <p:cNvPr id="3" name="コンテンツ プレースホルダー 2">
            <a:extLst>
              <a:ext uri="{FF2B5EF4-FFF2-40B4-BE49-F238E27FC236}">
                <a16:creationId xmlns:a16="http://schemas.microsoft.com/office/drawing/2014/main" id="{3E03E4BA-BAB0-874D-B352-70CE60CF0529}"/>
              </a:ext>
            </a:extLst>
          </p:cNvPr>
          <p:cNvSpPr>
            <a:spLocks noGrp="1"/>
          </p:cNvSpPr>
          <p:nvPr>
            <p:ph idx="1"/>
          </p:nvPr>
        </p:nvSpPr>
        <p:spPr>
          <a:xfrm>
            <a:off x="838200" y="1825625"/>
            <a:ext cx="6081215" cy="4351338"/>
          </a:xfrm>
        </p:spPr>
        <p:txBody>
          <a:bodyPr>
            <a:normAutofit/>
          </a:bodyPr>
          <a:lstStyle/>
          <a:p>
            <a:r>
              <a:rPr lang="en-US" altLang="ja-JP" dirty="0"/>
              <a:t>Use a pull-up resistor!</a:t>
            </a:r>
          </a:p>
        </p:txBody>
      </p:sp>
      <p:sp>
        <p:nvSpPr>
          <p:cNvPr id="4" name="スライド番号プレースホルダー 3">
            <a:extLst>
              <a:ext uri="{FF2B5EF4-FFF2-40B4-BE49-F238E27FC236}">
                <a16:creationId xmlns:a16="http://schemas.microsoft.com/office/drawing/2014/main" id="{D3967364-3894-DC42-87A2-3698E832876C}"/>
              </a:ext>
            </a:extLst>
          </p:cNvPr>
          <p:cNvSpPr>
            <a:spLocks noGrp="1"/>
          </p:cNvSpPr>
          <p:nvPr>
            <p:ph type="sldNum" sz="quarter" idx="12"/>
          </p:nvPr>
        </p:nvSpPr>
        <p:spPr/>
        <p:txBody>
          <a:bodyPr/>
          <a:lstStyle/>
          <a:p>
            <a:fld id="{D5DDEC14-9F2A-1C40-9F92-7E724392E266}" type="slidenum">
              <a:rPr kumimoji="1" lang="ja-JP" altLang="en-US" smtClean="0"/>
              <a:t>154</a:t>
            </a:fld>
            <a:endParaRPr kumimoji="1" lang="ja-JP" altLang="en-US"/>
          </a:p>
        </p:txBody>
      </p:sp>
      <p:pic>
        <p:nvPicPr>
          <p:cNvPr id="6" name="図 5">
            <a:extLst>
              <a:ext uri="{FF2B5EF4-FFF2-40B4-BE49-F238E27FC236}">
                <a16:creationId xmlns:a16="http://schemas.microsoft.com/office/drawing/2014/main" id="{BB4BB631-1873-A140-BE04-B239BA5BB35A}"/>
              </a:ext>
            </a:extLst>
          </p:cNvPr>
          <p:cNvPicPr>
            <a:picLocks noChangeAspect="1"/>
          </p:cNvPicPr>
          <p:nvPr/>
        </p:nvPicPr>
        <p:blipFill>
          <a:blip r:embed="rId2"/>
          <a:stretch>
            <a:fillRect/>
          </a:stretch>
        </p:blipFill>
        <p:spPr>
          <a:xfrm>
            <a:off x="7007730" y="0"/>
            <a:ext cx="5184270" cy="6858000"/>
          </a:xfrm>
          <a:prstGeom prst="rect">
            <a:avLst/>
          </a:prstGeom>
        </p:spPr>
      </p:pic>
      <p:pic>
        <p:nvPicPr>
          <p:cNvPr id="9" name="図 8">
            <a:extLst>
              <a:ext uri="{FF2B5EF4-FFF2-40B4-BE49-F238E27FC236}">
                <a16:creationId xmlns:a16="http://schemas.microsoft.com/office/drawing/2014/main" id="{77116C4C-80BC-A548-8F71-B00AD6323886}"/>
              </a:ext>
            </a:extLst>
          </p:cNvPr>
          <p:cNvPicPr>
            <a:picLocks noChangeAspect="1"/>
          </p:cNvPicPr>
          <p:nvPr/>
        </p:nvPicPr>
        <p:blipFill>
          <a:blip r:embed="rId3"/>
          <a:stretch>
            <a:fillRect/>
          </a:stretch>
        </p:blipFill>
        <p:spPr>
          <a:xfrm rot="10800000">
            <a:off x="1111306" y="2639479"/>
            <a:ext cx="5535001" cy="3853396"/>
          </a:xfrm>
          <a:prstGeom prst="rect">
            <a:avLst/>
          </a:prstGeom>
        </p:spPr>
      </p:pic>
    </p:spTree>
    <p:extLst>
      <p:ext uri="{BB962C8B-B14F-4D97-AF65-F5344CB8AC3E}">
        <p14:creationId xmlns:p14="http://schemas.microsoft.com/office/powerpoint/2010/main" val="10529975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7E74A-B98B-8441-B40A-5CC1CD87199D}"/>
              </a:ext>
            </a:extLst>
          </p:cNvPr>
          <p:cNvSpPr>
            <a:spLocks noGrp="1"/>
          </p:cNvSpPr>
          <p:nvPr>
            <p:ph type="title"/>
          </p:nvPr>
        </p:nvSpPr>
        <p:spPr>
          <a:xfrm>
            <a:off x="838200" y="365125"/>
            <a:ext cx="6081215" cy="1325563"/>
          </a:xfrm>
        </p:spPr>
        <p:txBody>
          <a:bodyPr/>
          <a:lstStyle/>
          <a:p>
            <a:r>
              <a:rPr lang="en-US" altLang="ja-JP" dirty="0"/>
              <a:t>Pull-up resistor</a:t>
            </a:r>
            <a:endParaRPr kumimoji="1" lang="ja-JP" altLang="en-US"/>
          </a:p>
        </p:txBody>
      </p:sp>
      <p:sp>
        <p:nvSpPr>
          <p:cNvPr id="3" name="コンテンツ プレースホルダー 2">
            <a:extLst>
              <a:ext uri="{FF2B5EF4-FFF2-40B4-BE49-F238E27FC236}">
                <a16:creationId xmlns:a16="http://schemas.microsoft.com/office/drawing/2014/main" id="{3E03E4BA-BAB0-874D-B352-70CE60CF0529}"/>
              </a:ext>
            </a:extLst>
          </p:cNvPr>
          <p:cNvSpPr>
            <a:spLocks noGrp="1"/>
          </p:cNvSpPr>
          <p:nvPr>
            <p:ph idx="1"/>
          </p:nvPr>
        </p:nvSpPr>
        <p:spPr>
          <a:xfrm>
            <a:off x="838200" y="1825625"/>
            <a:ext cx="6081215" cy="4351338"/>
          </a:xfrm>
        </p:spPr>
        <p:txBody>
          <a:bodyPr>
            <a:normAutofit lnSpcReduction="10000"/>
          </a:bodyPr>
          <a:lstStyle/>
          <a:p>
            <a:r>
              <a:rPr lang="en-US" altLang="ja-JP" dirty="0"/>
              <a:t>When the switch is open (the button is not pushed),the input is connected to the 5v (=high).</a:t>
            </a:r>
          </a:p>
          <a:p>
            <a:r>
              <a:rPr lang="en-US" altLang="ja-JP" dirty="0"/>
              <a:t>We need a resistor to avoid a short circuit (we can’t ‘+’ and ‘–’ directly as it breaks your Arduino).</a:t>
            </a:r>
          </a:p>
          <a:p>
            <a:r>
              <a:rPr lang="en-US" altLang="ja-JP" dirty="0"/>
              <a:t>This is why we need a resistor.</a:t>
            </a:r>
          </a:p>
          <a:p>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3967364-3894-DC42-87A2-3698E832876C}"/>
              </a:ext>
            </a:extLst>
          </p:cNvPr>
          <p:cNvSpPr>
            <a:spLocks noGrp="1"/>
          </p:cNvSpPr>
          <p:nvPr>
            <p:ph type="sldNum" sz="quarter" idx="12"/>
          </p:nvPr>
        </p:nvSpPr>
        <p:spPr/>
        <p:txBody>
          <a:bodyPr/>
          <a:lstStyle/>
          <a:p>
            <a:fld id="{D5DDEC14-9F2A-1C40-9F92-7E724392E266}" type="slidenum">
              <a:rPr kumimoji="1" lang="ja-JP" altLang="en-US" smtClean="0"/>
              <a:t>155</a:t>
            </a:fld>
            <a:endParaRPr kumimoji="1" lang="ja-JP" altLang="en-US"/>
          </a:p>
        </p:txBody>
      </p:sp>
      <p:pic>
        <p:nvPicPr>
          <p:cNvPr id="7" name="図 6">
            <a:extLst>
              <a:ext uri="{FF2B5EF4-FFF2-40B4-BE49-F238E27FC236}">
                <a16:creationId xmlns:a16="http://schemas.microsoft.com/office/drawing/2014/main" id="{064065B2-81C6-2840-AF31-375F774CB906}"/>
              </a:ext>
            </a:extLst>
          </p:cNvPr>
          <p:cNvPicPr>
            <a:picLocks noChangeAspect="1"/>
          </p:cNvPicPr>
          <p:nvPr/>
        </p:nvPicPr>
        <p:blipFill>
          <a:blip r:embed="rId2"/>
          <a:stretch>
            <a:fillRect/>
          </a:stretch>
        </p:blipFill>
        <p:spPr>
          <a:xfrm>
            <a:off x="6934538" y="0"/>
            <a:ext cx="5257462" cy="6858000"/>
          </a:xfrm>
          <a:prstGeom prst="rect">
            <a:avLst/>
          </a:prstGeom>
        </p:spPr>
      </p:pic>
    </p:spTree>
    <p:extLst>
      <p:ext uri="{BB962C8B-B14F-4D97-AF65-F5344CB8AC3E}">
        <p14:creationId xmlns:p14="http://schemas.microsoft.com/office/powerpoint/2010/main" val="35683891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7E74A-B98B-8441-B40A-5CC1CD87199D}"/>
              </a:ext>
            </a:extLst>
          </p:cNvPr>
          <p:cNvSpPr>
            <a:spLocks noGrp="1"/>
          </p:cNvSpPr>
          <p:nvPr>
            <p:ph type="title"/>
          </p:nvPr>
        </p:nvSpPr>
        <p:spPr>
          <a:xfrm>
            <a:off x="838200" y="365125"/>
            <a:ext cx="6081215" cy="1325563"/>
          </a:xfrm>
        </p:spPr>
        <p:txBody>
          <a:bodyPr/>
          <a:lstStyle/>
          <a:p>
            <a:r>
              <a:rPr lang="en-US" altLang="ja-JP" dirty="0"/>
              <a:t>Pull-up resistor</a:t>
            </a:r>
            <a:endParaRPr kumimoji="1" lang="ja-JP" altLang="en-US"/>
          </a:p>
        </p:txBody>
      </p:sp>
      <p:sp>
        <p:nvSpPr>
          <p:cNvPr id="3" name="コンテンツ プレースホルダー 2">
            <a:extLst>
              <a:ext uri="{FF2B5EF4-FFF2-40B4-BE49-F238E27FC236}">
                <a16:creationId xmlns:a16="http://schemas.microsoft.com/office/drawing/2014/main" id="{3E03E4BA-BAB0-874D-B352-70CE60CF0529}"/>
              </a:ext>
            </a:extLst>
          </p:cNvPr>
          <p:cNvSpPr>
            <a:spLocks noGrp="1"/>
          </p:cNvSpPr>
          <p:nvPr>
            <p:ph idx="1"/>
          </p:nvPr>
        </p:nvSpPr>
        <p:spPr>
          <a:xfrm>
            <a:off x="838200" y="1825625"/>
            <a:ext cx="6081215" cy="4351338"/>
          </a:xfrm>
        </p:spPr>
        <p:txBody>
          <a:bodyPr>
            <a:normAutofit fontScale="85000" lnSpcReduction="20000"/>
          </a:bodyPr>
          <a:lstStyle/>
          <a:p>
            <a:r>
              <a:rPr lang="en-US" altLang="ja-JP" dirty="0"/>
              <a:t>When the switch is closed (the button is pushed),the electricity flows into the GND directly.</a:t>
            </a:r>
          </a:p>
          <a:p>
            <a:endParaRPr lang="en-US" altLang="ja-JP" dirty="0"/>
          </a:p>
          <a:p>
            <a:r>
              <a:rPr lang="en-US" altLang="ja-JP" dirty="0"/>
              <a:t>Almost no electricity to the digital input. </a:t>
            </a:r>
          </a:p>
          <a:p>
            <a:r>
              <a:rPr lang="en-US" altLang="ja-JP" dirty="0"/>
              <a:t>Why? The electricity prefers the route with less resistance.</a:t>
            </a:r>
          </a:p>
          <a:p>
            <a:r>
              <a:rPr lang="en-US" altLang="ja-JP" dirty="0"/>
              <a:t>The Arduino itself is also seen as a resistor.</a:t>
            </a:r>
          </a:p>
          <a:p>
            <a:r>
              <a:rPr lang="en-US" altLang="ja-JP" dirty="0"/>
              <a:t>But the route to ground has no resistance.</a:t>
            </a:r>
          </a:p>
          <a:p>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3967364-3894-DC42-87A2-3698E832876C}"/>
              </a:ext>
            </a:extLst>
          </p:cNvPr>
          <p:cNvSpPr>
            <a:spLocks noGrp="1"/>
          </p:cNvSpPr>
          <p:nvPr>
            <p:ph type="sldNum" sz="quarter" idx="12"/>
          </p:nvPr>
        </p:nvSpPr>
        <p:spPr/>
        <p:txBody>
          <a:bodyPr/>
          <a:lstStyle/>
          <a:p>
            <a:fld id="{D5DDEC14-9F2A-1C40-9F92-7E724392E266}" type="slidenum">
              <a:rPr kumimoji="1" lang="ja-JP" altLang="en-US" smtClean="0"/>
              <a:t>156</a:t>
            </a:fld>
            <a:endParaRPr kumimoji="1" lang="ja-JP" altLang="en-US"/>
          </a:p>
        </p:txBody>
      </p:sp>
      <p:pic>
        <p:nvPicPr>
          <p:cNvPr id="6" name="図 5">
            <a:extLst>
              <a:ext uri="{FF2B5EF4-FFF2-40B4-BE49-F238E27FC236}">
                <a16:creationId xmlns:a16="http://schemas.microsoft.com/office/drawing/2014/main" id="{C89414D8-E34D-084C-9614-D1EDC909B8ED}"/>
              </a:ext>
            </a:extLst>
          </p:cNvPr>
          <p:cNvPicPr>
            <a:picLocks noChangeAspect="1"/>
          </p:cNvPicPr>
          <p:nvPr/>
        </p:nvPicPr>
        <p:blipFill>
          <a:blip r:embed="rId2"/>
          <a:stretch>
            <a:fillRect/>
          </a:stretch>
        </p:blipFill>
        <p:spPr>
          <a:xfrm>
            <a:off x="6950676" y="0"/>
            <a:ext cx="5241324" cy="6858000"/>
          </a:xfrm>
          <a:prstGeom prst="rect">
            <a:avLst/>
          </a:prstGeom>
        </p:spPr>
      </p:pic>
    </p:spTree>
    <p:extLst>
      <p:ext uri="{BB962C8B-B14F-4D97-AF65-F5344CB8AC3E}">
        <p14:creationId xmlns:p14="http://schemas.microsoft.com/office/powerpoint/2010/main" val="5007599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7E74A-B98B-8441-B40A-5CC1CD87199D}"/>
              </a:ext>
            </a:extLst>
          </p:cNvPr>
          <p:cNvSpPr>
            <a:spLocks noGrp="1"/>
          </p:cNvSpPr>
          <p:nvPr>
            <p:ph type="title"/>
          </p:nvPr>
        </p:nvSpPr>
        <p:spPr>
          <a:xfrm>
            <a:off x="838200" y="365125"/>
            <a:ext cx="6081215" cy="1325563"/>
          </a:xfrm>
        </p:spPr>
        <p:txBody>
          <a:bodyPr/>
          <a:lstStyle/>
          <a:p>
            <a:r>
              <a:rPr lang="en-US" altLang="ja-JP" dirty="0"/>
              <a:t>Pull-up resistor</a:t>
            </a:r>
            <a:endParaRPr kumimoji="1" lang="ja-JP" altLang="en-US"/>
          </a:p>
        </p:txBody>
      </p:sp>
      <p:sp>
        <p:nvSpPr>
          <p:cNvPr id="3" name="コンテンツ プレースホルダー 2">
            <a:extLst>
              <a:ext uri="{FF2B5EF4-FFF2-40B4-BE49-F238E27FC236}">
                <a16:creationId xmlns:a16="http://schemas.microsoft.com/office/drawing/2014/main" id="{3E03E4BA-BAB0-874D-B352-70CE60CF0529}"/>
              </a:ext>
            </a:extLst>
          </p:cNvPr>
          <p:cNvSpPr>
            <a:spLocks noGrp="1"/>
          </p:cNvSpPr>
          <p:nvPr>
            <p:ph idx="1"/>
          </p:nvPr>
        </p:nvSpPr>
        <p:spPr>
          <a:xfrm>
            <a:off x="838200" y="1825625"/>
            <a:ext cx="6081215" cy="4351338"/>
          </a:xfrm>
        </p:spPr>
        <p:txBody>
          <a:bodyPr>
            <a:normAutofit/>
          </a:bodyPr>
          <a:lstStyle/>
          <a:p>
            <a:r>
              <a:rPr lang="en-US" altLang="ja-JP" dirty="0"/>
              <a:t>So when the button is pushed, the input will be ‘0’ !</a:t>
            </a:r>
          </a:p>
          <a:p>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3967364-3894-DC42-87A2-3698E832876C}"/>
              </a:ext>
            </a:extLst>
          </p:cNvPr>
          <p:cNvSpPr>
            <a:spLocks noGrp="1"/>
          </p:cNvSpPr>
          <p:nvPr>
            <p:ph type="sldNum" sz="quarter" idx="12"/>
          </p:nvPr>
        </p:nvSpPr>
        <p:spPr/>
        <p:txBody>
          <a:bodyPr/>
          <a:lstStyle/>
          <a:p>
            <a:fld id="{D5DDEC14-9F2A-1C40-9F92-7E724392E266}" type="slidenum">
              <a:rPr kumimoji="1" lang="ja-JP" altLang="en-US" smtClean="0"/>
              <a:t>157</a:t>
            </a:fld>
            <a:endParaRPr kumimoji="1" lang="ja-JP" altLang="en-US"/>
          </a:p>
        </p:txBody>
      </p:sp>
      <p:pic>
        <p:nvPicPr>
          <p:cNvPr id="6" name="図 5">
            <a:extLst>
              <a:ext uri="{FF2B5EF4-FFF2-40B4-BE49-F238E27FC236}">
                <a16:creationId xmlns:a16="http://schemas.microsoft.com/office/drawing/2014/main" id="{C89414D8-E34D-084C-9614-D1EDC909B8ED}"/>
              </a:ext>
            </a:extLst>
          </p:cNvPr>
          <p:cNvPicPr>
            <a:picLocks noChangeAspect="1"/>
          </p:cNvPicPr>
          <p:nvPr/>
        </p:nvPicPr>
        <p:blipFill>
          <a:blip r:embed="rId2"/>
          <a:stretch>
            <a:fillRect/>
          </a:stretch>
        </p:blipFill>
        <p:spPr>
          <a:xfrm>
            <a:off x="6950676" y="0"/>
            <a:ext cx="5241324" cy="6858000"/>
          </a:xfrm>
          <a:prstGeom prst="rect">
            <a:avLst/>
          </a:prstGeom>
        </p:spPr>
      </p:pic>
    </p:spTree>
    <p:extLst>
      <p:ext uri="{BB962C8B-B14F-4D97-AF65-F5344CB8AC3E}">
        <p14:creationId xmlns:p14="http://schemas.microsoft.com/office/powerpoint/2010/main" val="481721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7E74A-B98B-8441-B40A-5CC1CD87199D}"/>
              </a:ext>
            </a:extLst>
          </p:cNvPr>
          <p:cNvSpPr>
            <a:spLocks noGrp="1"/>
          </p:cNvSpPr>
          <p:nvPr>
            <p:ph type="title"/>
          </p:nvPr>
        </p:nvSpPr>
        <p:spPr>
          <a:xfrm>
            <a:off x="838200" y="365125"/>
            <a:ext cx="6081215" cy="1325563"/>
          </a:xfrm>
        </p:spPr>
        <p:txBody>
          <a:bodyPr/>
          <a:lstStyle/>
          <a:p>
            <a:r>
              <a:rPr lang="en-US" altLang="ja-JP" dirty="0"/>
              <a:t>Pull-up resistor</a:t>
            </a:r>
            <a:endParaRPr kumimoji="1" lang="ja-JP" altLang="en-US"/>
          </a:p>
        </p:txBody>
      </p:sp>
      <p:sp>
        <p:nvSpPr>
          <p:cNvPr id="3" name="コンテンツ プレースホルダー 2">
            <a:extLst>
              <a:ext uri="{FF2B5EF4-FFF2-40B4-BE49-F238E27FC236}">
                <a16:creationId xmlns:a16="http://schemas.microsoft.com/office/drawing/2014/main" id="{3E03E4BA-BAB0-874D-B352-70CE60CF0529}"/>
              </a:ext>
            </a:extLst>
          </p:cNvPr>
          <p:cNvSpPr>
            <a:spLocks noGrp="1"/>
          </p:cNvSpPr>
          <p:nvPr>
            <p:ph idx="1"/>
          </p:nvPr>
        </p:nvSpPr>
        <p:spPr>
          <a:xfrm>
            <a:off x="838200" y="1825625"/>
            <a:ext cx="6081215" cy="4351338"/>
          </a:xfrm>
        </p:spPr>
        <p:txBody>
          <a:bodyPr>
            <a:normAutofit/>
          </a:bodyPr>
          <a:lstStyle/>
          <a:p>
            <a:r>
              <a:rPr lang="en-US" altLang="ja-JP" dirty="0"/>
              <a:t>So when the button is pushed, the input will be ‘0’ !</a:t>
            </a:r>
          </a:p>
          <a:p>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3967364-3894-DC42-87A2-3698E832876C}"/>
              </a:ext>
            </a:extLst>
          </p:cNvPr>
          <p:cNvSpPr>
            <a:spLocks noGrp="1"/>
          </p:cNvSpPr>
          <p:nvPr>
            <p:ph type="sldNum" sz="quarter" idx="12"/>
          </p:nvPr>
        </p:nvSpPr>
        <p:spPr/>
        <p:txBody>
          <a:bodyPr/>
          <a:lstStyle/>
          <a:p>
            <a:fld id="{D5DDEC14-9F2A-1C40-9F92-7E724392E266}" type="slidenum">
              <a:rPr kumimoji="1" lang="ja-JP" altLang="en-US" smtClean="0"/>
              <a:t>158</a:t>
            </a:fld>
            <a:endParaRPr kumimoji="1" lang="ja-JP" altLang="en-US"/>
          </a:p>
        </p:txBody>
      </p:sp>
      <p:pic>
        <p:nvPicPr>
          <p:cNvPr id="6" name="図 5">
            <a:extLst>
              <a:ext uri="{FF2B5EF4-FFF2-40B4-BE49-F238E27FC236}">
                <a16:creationId xmlns:a16="http://schemas.microsoft.com/office/drawing/2014/main" id="{C89414D8-E34D-084C-9614-D1EDC909B8ED}"/>
              </a:ext>
            </a:extLst>
          </p:cNvPr>
          <p:cNvPicPr>
            <a:picLocks noChangeAspect="1"/>
          </p:cNvPicPr>
          <p:nvPr/>
        </p:nvPicPr>
        <p:blipFill>
          <a:blip r:embed="rId2"/>
          <a:stretch>
            <a:fillRect/>
          </a:stretch>
        </p:blipFill>
        <p:spPr>
          <a:xfrm>
            <a:off x="6950676" y="0"/>
            <a:ext cx="5241324" cy="6858000"/>
          </a:xfrm>
          <a:prstGeom prst="rect">
            <a:avLst/>
          </a:prstGeom>
        </p:spPr>
      </p:pic>
    </p:spTree>
    <p:extLst>
      <p:ext uri="{BB962C8B-B14F-4D97-AF65-F5344CB8AC3E}">
        <p14:creationId xmlns:p14="http://schemas.microsoft.com/office/powerpoint/2010/main" val="12565361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3667BD-535A-E44C-A848-E09623CF6B47}"/>
              </a:ext>
            </a:extLst>
          </p:cNvPr>
          <p:cNvSpPr>
            <a:spLocks noGrp="1"/>
          </p:cNvSpPr>
          <p:nvPr>
            <p:ph type="title"/>
          </p:nvPr>
        </p:nvSpPr>
        <p:spPr>
          <a:xfrm>
            <a:off x="838200" y="365125"/>
            <a:ext cx="10515600" cy="1325563"/>
          </a:xfrm>
        </p:spPr>
        <p:txBody>
          <a:bodyPr>
            <a:normAutofit/>
          </a:bodyPr>
          <a:lstStyle/>
          <a:p>
            <a:r>
              <a:rPr kumimoji="1" lang="en-US" altLang="ja-JP" dirty="0"/>
              <a:t>Pull-up resistor</a:t>
            </a:r>
            <a:endParaRPr kumimoji="1" lang="ja-JP" altLang="en-US"/>
          </a:p>
        </p:txBody>
      </p:sp>
      <p:pic>
        <p:nvPicPr>
          <p:cNvPr id="4097" name="Picture 1" descr="page48image41265936">
            <a:extLst>
              <a:ext uri="{FF2B5EF4-FFF2-40B4-BE49-F238E27FC236}">
                <a16:creationId xmlns:a16="http://schemas.microsoft.com/office/drawing/2014/main" id="{3533144E-32C2-A04A-A635-188EF65C14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2" r="1" b="1"/>
          <a:stretch/>
        </p:blipFill>
        <p:spPr bwMode="auto">
          <a:xfrm>
            <a:off x="838200" y="1904281"/>
            <a:ext cx="6233160" cy="4272681"/>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016E8832-2CDF-8640-A91F-BDB263E66490}"/>
              </a:ext>
            </a:extLst>
          </p:cNvPr>
          <p:cNvSpPr>
            <a:spLocks noGrp="1"/>
          </p:cNvSpPr>
          <p:nvPr>
            <p:ph idx="1"/>
          </p:nvPr>
        </p:nvSpPr>
        <p:spPr>
          <a:xfrm>
            <a:off x="7552944" y="1825625"/>
            <a:ext cx="3800856" cy="4351338"/>
          </a:xfrm>
        </p:spPr>
        <p:txBody>
          <a:bodyPr>
            <a:normAutofit/>
          </a:bodyPr>
          <a:lstStyle/>
          <a:p>
            <a:r>
              <a:rPr lang="en-US" altLang="ja-JP" sz="2000" dirty="0"/>
              <a:t>Then, why is there no resistor in this case?</a:t>
            </a:r>
          </a:p>
          <a:p>
            <a:endParaRPr lang="en-US" altLang="ja-JP" sz="2000" dirty="0"/>
          </a:p>
          <a:p>
            <a:endParaRPr lang="en-US" altLang="ja-JP" sz="2000" dirty="0"/>
          </a:p>
          <a:p>
            <a:endParaRPr kumimoji="1" lang="ja-JP" altLang="en-US" sz="2000"/>
          </a:p>
        </p:txBody>
      </p:sp>
      <p:sp>
        <p:nvSpPr>
          <p:cNvPr id="4" name="スライド番号プレースホルダー 3">
            <a:extLst>
              <a:ext uri="{FF2B5EF4-FFF2-40B4-BE49-F238E27FC236}">
                <a16:creationId xmlns:a16="http://schemas.microsoft.com/office/drawing/2014/main" id="{5E16D3D2-622D-ED4B-9D4F-D9E31029D01E}"/>
              </a:ext>
            </a:extLst>
          </p:cNvPr>
          <p:cNvSpPr>
            <a:spLocks noGrp="1"/>
          </p:cNvSpPr>
          <p:nvPr>
            <p:ph type="sldNum" sz="quarter" idx="12"/>
          </p:nvPr>
        </p:nvSpPr>
        <p:spPr>
          <a:xfrm>
            <a:off x="8610600" y="6356350"/>
            <a:ext cx="2743200" cy="365125"/>
          </a:xfrm>
        </p:spPr>
        <p:txBody>
          <a:bodyPr>
            <a:normAutofit/>
          </a:bodyPr>
          <a:lstStyle/>
          <a:p>
            <a:pPr>
              <a:spcAft>
                <a:spcPts val="600"/>
              </a:spcAft>
            </a:pPr>
            <a:fld id="{D5DDEC14-9F2A-1C40-9F92-7E724392E266}" type="slidenum">
              <a:rPr kumimoji="1" lang="ja-JP" altLang="en-US" smtClean="0"/>
              <a:pPr>
                <a:spcAft>
                  <a:spcPts val="600"/>
                </a:spcAft>
              </a:pPr>
              <a:t>159</a:t>
            </a:fld>
            <a:endParaRPr kumimoji="1" lang="ja-JP" altLang="en-US"/>
          </a:p>
        </p:txBody>
      </p:sp>
    </p:spTree>
    <p:extLst>
      <p:ext uri="{BB962C8B-B14F-4D97-AF65-F5344CB8AC3E}">
        <p14:creationId xmlns:p14="http://schemas.microsoft.com/office/powerpoint/2010/main" val="376373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a:xfrm>
            <a:off x="1524003" y="1999615"/>
            <a:ext cx="9144000" cy="2764028"/>
          </a:xfrm>
        </p:spPr>
        <p:txBody>
          <a:bodyPr anchor="ctr">
            <a:normAutofit/>
          </a:bodyPr>
          <a:lstStyle/>
          <a:p>
            <a:r>
              <a:rPr lang="en-US" altLang="ja-JP" sz="4500"/>
              <a:t>Session 1:</a:t>
            </a:r>
            <a:br>
              <a:rPr lang="en-US" altLang="ja-JP" sz="4500"/>
            </a:br>
            <a:r>
              <a:rPr lang="en-US" altLang="ja-JP" sz="4500"/>
              <a:t>Introduction to Ardestan and</a:t>
            </a:r>
            <a:br>
              <a:rPr lang="en-US" altLang="ja-JP" sz="4500"/>
            </a:br>
            <a:r>
              <a:rPr lang="en-US" altLang="ja-JP" sz="4500"/>
              <a:t>Digital Input/Output</a:t>
            </a:r>
            <a:endParaRPr kumimoji="1" lang="ja-JP" altLang="en-US" sz="4500"/>
          </a:p>
        </p:txBody>
      </p:sp>
      <p:sp>
        <p:nvSpPr>
          <p:cNvPr id="6" name="字幕 5">
            <a:extLst>
              <a:ext uri="{FF2B5EF4-FFF2-40B4-BE49-F238E27FC236}">
                <a16:creationId xmlns:a16="http://schemas.microsoft.com/office/drawing/2014/main" id="{6466F9FD-D835-7842-B9E8-7DBB66DD7784}"/>
              </a:ext>
            </a:extLst>
          </p:cNvPr>
          <p:cNvSpPr>
            <a:spLocks noGrp="1"/>
          </p:cNvSpPr>
          <p:nvPr>
            <p:ph type="subTitle" idx="1"/>
          </p:nvPr>
        </p:nvSpPr>
        <p:spPr>
          <a:xfrm>
            <a:off x="1966912" y="5645150"/>
            <a:ext cx="8258176" cy="631825"/>
          </a:xfrm>
        </p:spPr>
        <p:txBody>
          <a:bodyPr anchor="ctr">
            <a:normAutofit/>
          </a:bodyPr>
          <a:lstStyle/>
          <a:p>
            <a:endParaRPr lang="ja-CN" altLang="en-US" sz="2800"/>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スライド番号プレースホルダー 3">
            <a:extLst>
              <a:ext uri="{FF2B5EF4-FFF2-40B4-BE49-F238E27FC236}">
                <a16:creationId xmlns:a16="http://schemas.microsoft.com/office/drawing/2014/main" id="{08B78942-F564-5843-920D-1CB2EB05D704}"/>
              </a:ext>
            </a:extLst>
          </p:cNvPr>
          <p:cNvSpPr>
            <a:spLocks noGrp="1"/>
          </p:cNvSpPr>
          <p:nvPr>
            <p:ph type="sldNum" sz="quarter" idx="12"/>
          </p:nvPr>
        </p:nvSpPr>
        <p:spPr>
          <a:xfrm>
            <a:off x="10489019" y="6356350"/>
            <a:ext cx="1268818" cy="365125"/>
          </a:xfrm>
        </p:spPr>
        <p:txBody>
          <a:bodyPr>
            <a:normAutofit/>
          </a:bodyPr>
          <a:lstStyle/>
          <a:p>
            <a:pPr>
              <a:spcAft>
                <a:spcPts val="600"/>
              </a:spcAft>
            </a:pPr>
            <a:fld id="{D5DDEC14-9F2A-1C40-9F92-7E724392E266}" type="slidenum">
              <a:rPr kumimoji="1" lang="ja-JP" altLang="en-US">
                <a:solidFill>
                  <a:schemeClr val="tx1">
                    <a:lumMod val="50000"/>
                    <a:lumOff val="50000"/>
                  </a:schemeClr>
                </a:solidFill>
              </a:rPr>
              <a:pPr>
                <a:spcAft>
                  <a:spcPts val="600"/>
                </a:spcAft>
              </a:pPr>
              <a:t>16</a:t>
            </a:fld>
            <a:endParaRPr kumimoji="1" lang="ja-JP" altLang="en-US">
              <a:solidFill>
                <a:schemeClr val="tx1">
                  <a:lumMod val="50000"/>
                  <a:lumOff val="50000"/>
                </a:schemeClr>
              </a:solidFill>
            </a:endParaRPr>
          </a:p>
        </p:txBody>
      </p:sp>
    </p:spTree>
    <p:extLst>
      <p:ext uri="{BB962C8B-B14F-4D97-AF65-F5344CB8AC3E}">
        <p14:creationId xmlns:p14="http://schemas.microsoft.com/office/powerpoint/2010/main" val="10806809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3667BD-535A-E44C-A848-E09623CF6B47}"/>
              </a:ext>
            </a:extLst>
          </p:cNvPr>
          <p:cNvSpPr>
            <a:spLocks noGrp="1"/>
          </p:cNvSpPr>
          <p:nvPr>
            <p:ph type="title"/>
          </p:nvPr>
        </p:nvSpPr>
        <p:spPr>
          <a:xfrm>
            <a:off x="838200" y="365125"/>
            <a:ext cx="10515600" cy="1325563"/>
          </a:xfrm>
        </p:spPr>
        <p:txBody>
          <a:bodyPr>
            <a:normAutofit/>
          </a:bodyPr>
          <a:lstStyle/>
          <a:p>
            <a:r>
              <a:rPr kumimoji="1" lang="en-US" altLang="ja-JP" dirty="0"/>
              <a:t>Pull-up resistor</a:t>
            </a:r>
            <a:endParaRPr kumimoji="1" lang="ja-JP" altLang="en-US"/>
          </a:p>
        </p:txBody>
      </p:sp>
      <p:sp>
        <p:nvSpPr>
          <p:cNvPr id="3" name="コンテンツ プレースホルダー 2">
            <a:extLst>
              <a:ext uri="{FF2B5EF4-FFF2-40B4-BE49-F238E27FC236}">
                <a16:creationId xmlns:a16="http://schemas.microsoft.com/office/drawing/2014/main" id="{016E8832-2CDF-8640-A91F-BDB263E66490}"/>
              </a:ext>
            </a:extLst>
          </p:cNvPr>
          <p:cNvSpPr>
            <a:spLocks noGrp="1"/>
          </p:cNvSpPr>
          <p:nvPr>
            <p:ph idx="1"/>
          </p:nvPr>
        </p:nvSpPr>
        <p:spPr>
          <a:xfrm>
            <a:off x="5811520" y="1825625"/>
            <a:ext cx="5542280" cy="4351338"/>
          </a:xfrm>
        </p:spPr>
        <p:txBody>
          <a:bodyPr>
            <a:normAutofit/>
          </a:bodyPr>
          <a:lstStyle/>
          <a:p>
            <a:r>
              <a:rPr lang="en-US" altLang="ja-JP" sz="2000" dirty="0"/>
              <a:t>Indeed, the Arduino has a built-in pull-up resistor.</a:t>
            </a:r>
          </a:p>
          <a:p>
            <a:endParaRPr lang="en-US" altLang="ja-JP" sz="2000" dirty="0"/>
          </a:p>
          <a:p>
            <a:r>
              <a:rPr kumimoji="1" lang="en-US" altLang="ja-JP" sz="2000" dirty="0" err="1"/>
              <a:t>Ardest</a:t>
            </a:r>
            <a:r>
              <a:rPr lang="en-US" altLang="ja-JP" sz="2000" dirty="0" err="1"/>
              <a:t>an</a:t>
            </a:r>
            <a:r>
              <a:rPr lang="en-US" altLang="ja-JP" sz="2000" dirty="0"/>
              <a:t> normally uses it.</a:t>
            </a:r>
          </a:p>
          <a:p>
            <a:endParaRPr lang="en-US" altLang="ja-JP" sz="2000" dirty="0"/>
          </a:p>
          <a:p>
            <a:pPr marL="0" indent="0">
              <a:buNone/>
            </a:pPr>
            <a:r>
              <a:rPr lang="en-US" altLang="ja-JP" sz="2000"/>
              <a:t> </a:t>
            </a:r>
            <a:endParaRPr lang="en-US" altLang="ja-JP" sz="2000" dirty="0"/>
          </a:p>
          <a:p>
            <a:endParaRPr lang="en-US" altLang="ja-JP" sz="2000" dirty="0"/>
          </a:p>
          <a:p>
            <a:endParaRPr kumimoji="1" lang="ja-JP" altLang="en-US" sz="2000"/>
          </a:p>
        </p:txBody>
      </p:sp>
      <p:sp>
        <p:nvSpPr>
          <p:cNvPr id="4" name="スライド番号プレースホルダー 3">
            <a:extLst>
              <a:ext uri="{FF2B5EF4-FFF2-40B4-BE49-F238E27FC236}">
                <a16:creationId xmlns:a16="http://schemas.microsoft.com/office/drawing/2014/main" id="{5E16D3D2-622D-ED4B-9D4F-D9E31029D01E}"/>
              </a:ext>
            </a:extLst>
          </p:cNvPr>
          <p:cNvSpPr>
            <a:spLocks noGrp="1"/>
          </p:cNvSpPr>
          <p:nvPr>
            <p:ph type="sldNum" sz="quarter" idx="12"/>
          </p:nvPr>
        </p:nvSpPr>
        <p:spPr>
          <a:xfrm>
            <a:off x="8610600" y="6356350"/>
            <a:ext cx="2743200" cy="365125"/>
          </a:xfrm>
        </p:spPr>
        <p:txBody>
          <a:bodyPr>
            <a:normAutofit/>
          </a:bodyPr>
          <a:lstStyle/>
          <a:p>
            <a:pPr>
              <a:spcAft>
                <a:spcPts val="600"/>
              </a:spcAft>
            </a:pPr>
            <a:fld id="{D5DDEC14-9F2A-1C40-9F92-7E724392E266}" type="slidenum">
              <a:rPr kumimoji="1" lang="ja-JP" altLang="en-US" smtClean="0"/>
              <a:pPr>
                <a:spcAft>
                  <a:spcPts val="600"/>
                </a:spcAft>
              </a:pPr>
              <a:t>160</a:t>
            </a:fld>
            <a:endParaRPr kumimoji="1" lang="ja-JP" altLang="en-US"/>
          </a:p>
        </p:txBody>
      </p:sp>
      <p:pic>
        <p:nvPicPr>
          <p:cNvPr id="6" name="図 5">
            <a:extLst>
              <a:ext uri="{FF2B5EF4-FFF2-40B4-BE49-F238E27FC236}">
                <a16:creationId xmlns:a16="http://schemas.microsoft.com/office/drawing/2014/main" id="{05FEDEE6-DBE7-6742-874F-18BAB1C4B391}"/>
              </a:ext>
            </a:extLst>
          </p:cNvPr>
          <p:cNvPicPr>
            <a:picLocks noChangeAspect="1"/>
          </p:cNvPicPr>
          <p:nvPr/>
        </p:nvPicPr>
        <p:blipFill>
          <a:blip r:embed="rId2"/>
          <a:stretch>
            <a:fillRect/>
          </a:stretch>
        </p:blipFill>
        <p:spPr>
          <a:xfrm>
            <a:off x="995680" y="1855112"/>
            <a:ext cx="4614010" cy="4637763"/>
          </a:xfrm>
          <a:prstGeom prst="rect">
            <a:avLst/>
          </a:prstGeom>
        </p:spPr>
      </p:pic>
    </p:spTree>
    <p:extLst>
      <p:ext uri="{BB962C8B-B14F-4D97-AF65-F5344CB8AC3E}">
        <p14:creationId xmlns:p14="http://schemas.microsoft.com/office/powerpoint/2010/main" val="10433065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44FFFD-36EB-F041-A668-7FD6D08475C8}"/>
              </a:ext>
            </a:extLst>
          </p:cNvPr>
          <p:cNvSpPr>
            <a:spLocks noGrp="1"/>
          </p:cNvSpPr>
          <p:nvPr>
            <p:ph type="title"/>
          </p:nvPr>
        </p:nvSpPr>
        <p:spPr/>
        <p:txBody>
          <a:bodyPr/>
          <a:lstStyle/>
          <a:p>
            <a:r>
              <a:rPr kumimoji="1" lang="en-US" altLang="ja-JP" dirty="0"/>
              <a:t>Chatter (Contact Bounce)</a:t>
            </a:r>
            <a:endParaRPr kumimoji="1" lang="ja-JP" altLang="en-US"/>
          </a:p>
        </p:txBody>
      </p:sp>
      <p:sp>
        <p:nvSpPr>
          <p:cNvPr id="3" name="コンテンツ プレースホルダー 2">
            <a:extLst>
              <a:ext uri="{FF2B5EF4-FFF2-40B4-BE49-F238E27FC236}">
                <a16:creationId xmlns:a16="http://schemas.microsoft.com/office/drawing/2014/main" id="{5BBDCFC4-7E35-EB49-AEA3-39637051A0A8}"/>
              </a:ext>
            </a:extLst>
          </p:cNvPr>
          <p:cNvSpPr>
            <a:spLocks noGrp="1"/>
          </p:cNvSpPr>
          <p:nvPr>
            <p:ph idx="1"/>
          </p:nvPr>
        </p:nvSpPr>
        <p:spPr>
          <a:xfrm>
            <a:off x="838199" y="1825625"/>
            <a:ext cx="5215895" cy="4351338"/>
          </a:xfrm>
        </p:spPr>
        <p:txBody>
          <a:bodyPr/>
          <a:lstStyle/>
          <a:p>
            <a:r>
              <a:rPr kumimoji="1" lang="en-US" altLang="ja-JP" dirty="0"/>
              <a:t>However, the input can be still unstable, when the button is pushed/released.</a:t>
            </a:r>
          </a:p>
          <a:p>
            <a:endParaRPr lang="en-US" altLang="ja-JP" dirty="0"/>
          </a:p>
          <a:p>
            <a:r>
              <a:rPr kumimoji="1" lang="en-US" altLang="ja-JP" dirty="0"/>
              <a:t>Why?</a:t>
            </a:r>
            <a:endParaRPr kumimoji="1" lang="ja-JP" altLang="en-US"/>
          </a:p>
        </p:txBody>
      </p:sp>
      <p:sp>
        <p:nvSpPr>
          <p:cNvPr id="4" name="スライド番号プレースホルダー 3">
            <a:extLst>
              <a:ext uri="{FF2B5EF4-FFF2-40B4-BE49-F238E27FC236}">
                <a16:creationId xmlns:a16="http://schemas.microsoft.com/office/drawing/2014/main" id="{B8A514AF-BCB6-1E4B-89A8-A37543DD27B7}"/>
              </a:ext>
            </a:extLst>
          </p:cNvPr>
          <p:cNvSpPr>
            <a:spLocks noGrp="1"/>
          </p:cNvSpPr>
          <p:nvPr>
            <p:ph type="sldNum" sz="quarter" idx="12"/>
          </p:nvPr>
        </p:nvSpPr>
        <p:spPr/>
        <p:txBody>
          <a:bodyPr/>
          <a:lstStyle/>
          <a:p>
            <a:fld id="{D5DDEC14-9F2A-1C40-9F92-7E724392E266}" type="slidenum">
              <a:rPr kumimoji="1" lang="ja-JP" altLang="en-US" smtClean="0"/>
              <a:t>161</a:t>
            </a:fld>
            <a:endParaRPr kumimoji="1" lang="ja-JP" altLang="en-US"/>
          </a:p>
        </p:txBody>
      </p:sp>
      <p:pic>
        <p:nvPicPr>
          <p:cNvPr id="7" name="図 6">
            <a:extLst>
              <a:ext uri="{FF2B5EF4-FFF2-40B4-BE49-F238E27FC236}">
                <a16:creationId xmlns:a16="http://schemas.microsoft.com/office/drawing/2014/main" id="{7B413E21-0040-0A41-AED4-E7CC3C2D8CE7}"/>
              </a:ext>
            </a:extLst>
          </p:cNvPr>
          <p:cNvPicPr>
            <a:picLocks noChangeAspect="1"/>
          </p:cNvPicPr>
          <p:nvPr/>
        </p:nvPicPr>
        <p:blipFill rotWithShape="1">
          <a:blip r:embed="rId2"/>
          <a:srcRect l="301" t="19963" r="65192" b="49517"/>
          <a:stretch/>
        </p:blipFill>
        <p:spPr>
          <a:xfrm>
            <a:off x="6137908" y="1825625"/>
            <a:ext cx="4811907" cy="3621964"/>
          </a:xfrm>
          <a:prstGeom prst="rect">
            <a:avLst/>
          </a:prstGeom>
        </p:spPr>
      </p:pic>
    </p:spTree>
    <p:extLst>
      <p:ext uri="{BB962C8B-B14F-4D97-AF65-F5344CB8AC3E}">
        <p14:creationId xmlns:p14="http://schemas.microsoft.com/office/powerpoint/2010/main" val="12341598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44FFFD-36EB-F041-A668-7FD6D08475C8}"/>
              </a:ext>
            </a:extLst>
          </p:cNvPr>
          <p:cNvSpPr>
            <a:spLocks noGrp="1"/>
          </p:cNvSpPr>
          <p:nvPr>
            <p:ph type="title"/>
          </p:nvPr>
        </p:nvSpPr>
        <p:spPr/>
        <p:txBody>
          <a:bodyPr/>
          <a:lstStyle/>
          <a:p>
            <a:r>
              <a:rPr kumimoji="1" lang="en-US" altLang="ja-JP" dirty="0"/>
              <a:t>Chatter (Contact Bounce)</a:t>
            </a:r>
            <a:endParaRPr kumimoji="1" lang="ja-JP" altLang="en-US"/>
          </a:p>
        </p:txBody>
      </p:sp>
      <p:sp>
        <p:nvSpPr>
          <p:cNvPr id="3" name="コンテンツ プレースホルダー 2">
            <a:extLst>
              <a:ext uri="{FF2B5EF4-FFF2-40B4-BE49-F238E27FC236}">
                <a16:creationId xmlns:a16="http://schemas.microsoft.com/office/drawing/2014/main" id="{5BBDCFC4-7E35-EB49-AEA3-39637051A0A8}"/>
              </a:ext>
            </a:extLst>
          </p:cNvPr>
          <p:cNvSpPr>
            <a:spLocks noGrp="1"/>
          </p:cNvSpPr>
          <p:nvPr>
            <p:ph idx="1"/>
          </p:nvPr>
        </p:nvSpPr>
        <p:spPr>
          <a:xfrm>
            <a:off x="838200" y="1825625"/>
            <a:ext cx="3967898" cy="4351338"/>
          </a:xfrm>
        </p:spPr>
        <p:txBody>
          <a:bodyPr>
            <a:normAutofit/>
          </a:bodyPr>
          <a:lstStyle/>
          <a:p>
            <a:r>
              <a:rPr kumimoji="1" lang="en-US" altLang="ja-JP" sz="2000" dirty="0"/>
              <a:t>When the switch is pushed/released, the voltage may go up and down rapidly before settling.</a:t>
            </a:r>
          </a:p>
          <a:p>
            <a:endParaRPr lang="en-US" altLang="ja-JP" sz="2000" dirty="0"/>
          </a:p>
          <a:p>
            <a:r>
              <a:rPr kumimoji="1" lang="en-US" altLang="ja-JP" sz="2000" dirty="0"/>
              <a:t>The switch contacts are normally made of springy metals and </a:t>
            </a:r>
            <a:r>
              <a:rPr lang="en-US" altLang="ja-JP" sz="2000" dirty="0"/>
              <a:t>c</a:t>
            </a:r>
            <a:r>
              <a:rPr kumimoji="1" lang="en-US" altLang="ja-JP" sz="2000" dirty="0"/>
              <a:t>auses such bounces when the contacts strike together.</a:t>
            </a:r>
            <a:endParaRPr kumimoji="1" lang="ja-JP" altLang="en-US" sz="2000"/>
          </a:p>
        </p:txBody>
      </p:sp>
      <p:sp>
        <p:nvSpPr>
          <p:cNvPr id="4" name="スライド番号プレースホルダー 3">
            <a:extLst>
              <a:ext uri="{FF2B5EF4-FFF2-40B4-BE49-F238E27FC236}">
                <a16:creationId xmlns:a16="http://schemas.microsoft.com/office/drawing/2014/main" id="{B8A514AF-BCB6-1E4B-89A8-A37543DD27B7}"/>
              </a:ext>
            </a:extLst>
          </p:cNvPr>
          <p:cNvSpPr>
            <a:spLocks noGrp="1"/>
          </p:cNvSpPr>
          <p:nvPr>
            <p:ph type="sldNum" sz="quarter" idx="12"/>
          </p:nvPr>
        </p:nvSpPr>
        <p:spPr/>
        <p:txBody>
          <a:bodyPr/>
          <a:lstStyle/>
          <a:p>
            <a:fld id="{D5DDEC14-9F2A-1C40-9F92-7E724392E266}" type="slidenum">
              <a:rPr kumimoji="1" lang="ja-JP" altLang="en-US" smtClean="0"/>
              <a:t>162</a:t>
            </a:fld>
            <a:endParaRPr kumimoji="1" lang="ja-JP" altLang="en-US"/>
          </a:p>
        </p:txBody>
      </p:sp>
      <p:sp>
        <p:nvSpPr>
          <p:cNvPr id="5" name="正方形/長方形 4">
            <a:extLst>
              <a:ext uri="{FF2B5EF4-FFF2-40B4-BE49-F238E27FC236}">
                <a16:creationId xmlns:a16="http://schemas.microsoft.com/office/drawing/2014/main" id="{675A70B8-26F6-E241-8360-742896173A6B}"/>
              </a:ext>
            </a:extLst>
          </p:cNvPr>
          <p:cNvSpPr/>
          <p:nvPr/>
        </p:nvSpPr>
        <p:spPr>
          <a:xfrm>
            <a:off x="574039" y="6173400"/>
            <a:ext cx="11424919" cy="276999"/>
          </a:xfrm>
          <a:prstGeom prst="rect">
            <a:avLst/>
          </a:prstGeom>
        </p:spPr>
        <p:txBody>
          <a:bodyPr wrap="square">
            <a:spAutoFit/>
          </a:bodyPr>
          <a:lstStyle/>
          <a:p>
            <a:r>
              <a:rPr lang="en-US" altLang="ja-JP" sz="1200" dirty="0">
                <a:latin typeface="Courier New" panose="02070309020205020404" pitchFamily="49" charset="0"/>
                <a:cs typeface="Courier New" panose="02070309020205020404" pitchFamily="49" charset="0"/>
              </a:rPr>
              <a:t>The image is cited from https://</a:t>
            </a:r>
            <a:r>
              <a:rPr lang="en-US" altLang="ja-JP" sz="1200" dirty="0" err="1">
                <a:latin typeface="Courier New" panose="02070309020205020404" pitchFamily="49" charset="0"/>
                <a:cs typeface="Courier New" panose="02070309020205020404" pitchFamily="49" charset="0"/>
              </a:rPr>
              <a:t>upload.wikimedia.org</a:t>
            </a:r>
            <a:r>
              <a:rPr lang="en-US" altLang="ja-JP" sz="1200" dirty="0">
                <a:latin typeface="Courier New" panose="02070309020205020404" pitchFamily="49" charset="0"/>
                <a:cs typeface="Courier New" panose="02070309020205020404" pitchFamily="49" charset="0"/>
              </a:rPr>
              <a:t>/</a:t>
            </a:r>
            <a:r>
              <a:rPr lang="en-US" altLang="ja-JP" sz="1200" dirty="0" err="1">
                <a:latin typeface="Courier New" panose="02070309020205020404" pitchFamily="49" charset="0"/>
                <a:cs typeface="Courier New" panose="02070309020205020404" pitchFamily="49" charset="0"/>
              </a:rPr>
              <a:t>wikipedia</a:t>
            </a:r>
            <a:r>
              <a:rPr lang="en-US" altLang="ja-JP" sz="1200" dirty="0">
                <a:latin typeface="Courier New" panose="02070309020205020404" pitchFamily="49" charset="0"/>
                <a:cs typeface="Courier New" panose="02070309020205020404" pitchFamily="49" charset="0"/>
              </a:rPr>
              <a:t>/commons/a/ac/</a:t>
            </a:r>
            <a:r>
              <a:rPr lang="en-US" altLang="ja-JP" sz="1200" dirty="0" err="1">
                <a:latin typeface="Courier New" panose="02070309020205020404" pitchFamily="49" charset="0"/>
                <a:cs typeface="Courier New" panose="02070309020205020404" pitchFamily="49" charset="0"/>
              </a:rPr>
              <a:t>Bouncy_Switch.png</a:t>
            </a:r>
            <a:r>
              <a:rPr lang="en-US" altLang="ja-JP" sz="1200" dirty="0">
                <a:latin typeface="Courier New" panose="02070309020205020404" pitchFamily="49" charset="0"/>
                <a:cs typeface="Courier New" panose="02070309020205020404" pitchFamily="49" charset="0"/>
              </a:rPr>
              <a:t> (license: public domain) </a:t>
            </a:r>
            <a:endParaRPr lang="en-US" altLang="ja-JP" sz="1200" dirty="0">
              <a:effectLst/>
              <a:latin typeface="Courier New" panose="02070309020205020404" pitchFamily="49" charset="0"/>
              <a:cs typeface="Courier New" panose="02070309020205020404" pitchFamily="49" charset="0"/>
            </a:endParaRPr>
          </a:p>
        </p:txBody>
      </p:sp>
      <p:pic>
        <p:nvPicPr>
          <p:cNvPr id="8" name="図 7">
            <a:extLst>
              <a:ext uri="{FF2B5EF4-FFF2-40B4-BE49-F238E27FC236}">
                <a16:creationId xmlns:a16="http://schemas.microsoft.com/office/drawing/2014/main" id="{FF4D7CC8-D2E0-6544-8201-7FE35BF3D854}"/>
              </a:ext>
            </a:extLst>
          </p:cNvPr>
          <p:cNvPicPr>
            <a:picLocks noChangeAspect="1"/>
          </p:cNvPicPr>
          <p:nvPr/>
        </p:nvPicPr>
        <p:blipFill>
          <a:blip r:embed="rId2"/>
          <a:stretch>
            <a:fillRect/>
          </a:stretch>
        </p:blipFill>
        <p:spPr>
          <a:xfrm>
            <a:off x="4806097" y="2104252"/>
            <a:ext cx="6689943" cy="3795712"/>
          </a:xfrm>
          <a:prstGeom prst="rect">
            <a:avLst/>
          </a:prstGeom>
        </p:spPr>
      </p:pic>
    </p:spTree>
    <p:extLst>
      <p:ext uri="{BB962C8B-B14F-4D97-AF65-F5344CB8AC3E}">
        <p14:creationId xmlns:p14="http://schemas.microsoft.com/office/powerpoint/2010/main" val="21652253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B24CE8-9A17-9A46-8C1C-FC3983AF2866}"/>
              </a:ext>
            </a:extLst>
          </p:cNvPr>
          <p:cNvSpPr>
            <a:spLocks noGrp="1"/>
          </p:cNvSpPr>
          <p:nvPr>
            <p:ph type="title"/>
          </p:nvPr>
        </p:nvSpPr>
        <p:spPr/>
        <p:txBody>
          <a:bodyPr/>
          <a:lstStyle/>
          <a:p>
            <a:r>
              <a:rPr lang="en-US" altLang="ja-JP" dirty="0"/>
              <a:t>Spigot Object</a:t>
            </a:r>
            <a:endParaRPr kumimoji="1" lang="ja-JP" altLang="en-US"/>
          </a:p>
        </p:txBody>
      </p:sp>
      <p:sp>
        <p:nvSpPr>
          <p:cNvPr id="3" name="コンテンツ プレースホルダー 2">
            <a:extLst>
              <a:ext uri="{FF2B5EF4-FFF2-40B4-BE49-F238E27FC236}">
                <a16:creationId xmlns:a16="http://schemas.microsoft.com/office/drawing/2014/main" id="{52FC7FDE-6FF7-0744-A6FA-B45D3767C23B}"/>
              </a:ext>
            </a:extLst>
          </p:cNvPr>
          <p:cNvSpPr>
            <a:spLocks noGrp="1"/>
          </p:cNvSpPr>
          <p:nvPr>
            <p:ph idx="1"/>
          </p:nvPr>
        </p:nvSpPr>
        <p:spPr>
          <a:xfrm>
            <a:off x="838200" y="1825625"/>
            <a:ext cx="6319162" cy="4351338"/>
          </a:xfrm>
        </p:spPr>
        <p:txBody>
          <a:bodyPr>
            <a:normAutofit lnSpcReduction="10000"/>
          </a:bodyPr>
          <a:lstStyle/>
          <a:p>
            <a:endParaRPr lang="en-US" altLang="ja-JP" dirty="0"/>
          </a:p>
          <a:p>
            <a:pPr marL="0" indent="0">
              <a:buNone/>
            </a:pPr>
            <a:endParaRPr lang="en-US" altLang="ja-JP" dirty="0"/>
          </a:p>
          <a:p>
            <a:r>
              <a:rPr lang="en-US" altLang="ja-JP" dirty="0"/>
              <a:t>Spigot object</a:t>
            </a:r>
          </a:p>
          <a:p>
            <a:pPr lvl="1"/>
            <a:r>
              <a:rPr lang="en-US" altLang="ja-JP" dirty="0"/>
              <a:t>If the input at the right inlet is ‘1,’ it let any message received at the left inlet passes through.</a:t>
            </a:r>
          </a:p>
          <a:p>
            <a:pPr lvl="1"/>
            <a:r>
              <a:rPr lang="en-US" altLang="ja-JP" dirty="0"/>
              <a:t>If it receives the ‘0,’ at the right inlet, it stops any message received at the left inlet and nothing will be output.</a:t>
            </a:r>
          </a:p>
        </p:txBody>
      </p:sp>
      <p:sp>
        <p:nvSpPr>
          <p:cNvPr id="4" name="スライド番号プレースホルダー 3">
            <a:extLst>
              <a:ext uri="{FF2B5EF4-FFF2-40B4-BE49-F238E27FC236}">
                <a16:creationId xmlns:a16="http://schemas.microsoft.com/office/drawing/2014/main" id="{95EDFE36-B504-8347-BF97-B2FCB9B71D19}"/>
              </a:ext>
            </a:extLst>
          </p:cNvPr>
          <p:cNvSpPr>
            <a:spLocks noGrp="1"/>
          </p:cNvSpPr>
          <p:nvPr>
            <p:ph type="sldNum" sz="quarter" idx="12"/>
          </p:nvPr>
        </p:nvSpPr>
        <p:spPr/>
        <p:txBody>
          <a:bodyPr/>
          <a:lstStyle/>
          <a:p>
            <a:fld id="{D5DDEC14-9F2A-1C40-9F92-7E724392E266}" type="slidenum">
              <a:rPr kumimoji="1" lang="ja-JP" altLang="en-US" smtClean="0"/>
              <a:t>163</a:t>
            </a:fld>
            <a:endParaRPr kumimoji="1" lang="ja-JP" altLang="en-US"/>
          </a:p>
        </p:txBody>
      </p:sp>
      <p:pic>
        <p:nvPicPr>
          <p:cNvPr id="7" name="図 6">
            <a:extLst>
              <a:ext uri="{FF2B5EF4-FFF2-40B4-BE49-F238E27FC236}">
                <a16:creationId xmlns:a16="http://schemas.microsoft.com/office/drawing/2014/main" id="{C4CABF99-6E9E-3046-86A6-8531EEF9F9DE}"/>
              </a:ext>
            </a:extLst>
          </p:cNvPr>
          <p:cNvPicPr>
            <a:picLocks noChangeAspect="1"/>
          </p:cNvPicPr>
          <p:nvPr/>
        </p:nvPicPr>
        <p:blipFill>
          <a:blip r:embed="rId2"/>
          <a:stretch>
            <a:fillRect/>
          </a:stretch>
        </p:blipFill>
        <p:spPr>
          <a:xfrm>
            <a:off x="838200" y="1690688"/>
            <a:ext cx="3098800" cy="1079500"/>
          </a:xfrm>
          <a:prstGeom prst="rect">
            <a:avLst/>
          </a:prstGeom>
        </p:spPr>
      </p:pic>
      <p:pic>
        <p:nvPicPr>
          <p:cNvPr id="8" name="図 7">
            <a:extLst>
              <a:ext uri="{FF2B5EF4-FFF2-40B4-BE49-F238E27FC236}">
                <a16:creationId xmlns:a16="http://schemas.microsoft.com/office/drawing/2014/main" id="{F38AA309-26F2-B34C-8E58-532E6408C060}"/>
              </a:ext>
            </a:extLst>
          </p:cNvPr>
          <p:cNvPicPr>
            <a:picLocks noChangeAspect="1"/>
          </p:cNvPicPr>
          <p:nvPr/>
        </p:nvPicPr>
        <p:blipFill>
          <a:blip r:embed="rId3"/>
          <a:stretch>
            <a:fillRect/>
          </a:stretch>
        </p:blipFill>
        <p:spPr>
          <a:xfrm>
            <a:off x="7157362" y="2072958"/>
            <a:ext cx="4196438" cy="4104005"/>
          </a:xfrm>
          <a:prstGeom prst="rect">
            <a:avLst/>
          </a:prstGeom>
        </p:spPr>
      </p:pic>
      <p:sp>
        <p:nvSpPr>
          <p:cNvPr id="9" name="テキスト ボックス 8">
            <a:extLst>
              <a:ext uri="{FF2B5EF4-FFF2-40B4-BE49-F238E27FC236}">
                <a16:creationId xmlns:a16="http://schemas.microsoft.com/office/drawing/2014/main" id="{3286263E-CE9D-7044-B4A9-90080BB20FF5}"/>
              </a:ext>
            </a:extLst>
          </p:cNvPr>
          <p:cNvSpPr txBox="1"/>
          <p:nvPr/>
        </p:nvSpPr>
        <p:spPr>
          <a:xfrm>
            <a:off x="388348" y="6250623"/>
            <a:ext cx="11415304" cy="369332"/>
          </a:xfrm>
          <a:prstGeom prst="rect">
            <a:avLst/>
          </a:prstGeom>
          <a:noFill/>
        </p:spPr>
        <p:txBody>
          <a:bodyPr wrap="none" rtlCol="0">
            <a:spAutoFit/>
          </a:bodyPr>
          <a:lstStyle/>
          <a:p>
            <a:r>
              <a:rPr lang="en-US" altLang="ja-JP" dirty="0"/>
              <a:t>Image </a:t>
            </a:r>
            <a:r>
              <a:rPr lang="en-US" altLang="ja-JP" dirty="0">
                <a:hlinkClick r:id="rId4"/>
              </a:rPr>
              <a:t>https://www.needpix.com/photo/176452/water-faucet-pipes-tap-spigot-old-metal</a:t>
            </a:r>
            <a:r>
              <a:rPr lang="en-US" altLang="ja-JP" dirty="0"/>
              <a:t> (public domain)</a:t>
            </a:r>
            <a:endParaRPr kumimoji="1" lang="ja-JP" altLang="en-US"/>
          </a:p>
        </p:txBody>
      </p:sp>
    </p:spTree>
    <p:extLst>
      <p:ext uri="{BB962C8B-B14F-4D97-AF65-F5344CB8AC3E}">
        <p14:creationId xmlns:p14="http://schemas.microsoft.com/office/powerpoint/2010/main" val="22337006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5147CD-C931-CC4E-A137-02845C004A01}"/>
              </a:ext>
            </a:extLst>
          </p:cNvPr>
          <p:cNvSpPr>
            <a:spLocks noGrp="1"/>
          </p:cNvSpPr>
          <p:nvPr>
            <p:ph type="title"/>
          </p:nvPr>
        </p:nvSpPr>
        <p:spPr/>
        <p:txBody>
          <a:bodyPr/>
          <a:lstStyle/>
          <a:p>
            <a:r>
              <a:rPr lang="en-US" altLang="ja-JP" dirty="0" err="1"/>
              <a:t>Ardestan</a:t>
            </a:r>
            <a:r>
              <a:rPr lang="en-US" altLang="ja-JP" dirty="0"/>
              <a:t>: Example 12</a:t>
            </a:r>
            <a:endParaRPr kumimoji="1" lang="ja-JP" altLang="en-US"/>
          </a:p>
        </p:txBody>
      </p:sp>
      <p:sp>
        <p:nvSpPr>
          <p:cNvPr id="3" name="コンテンツ プレースホルダー 2">
            <a:extLst>
              <a:ext uri="{FF2B5EF4-FFF2-40B4-BE49-F238E27FC236}">
                <a16:creationId xmlns:a16="http://schemas.microsoft.com/office/drawing/2014/main" id="{A9C6193D-6B61-5F43-9E1A-52D89D7D16CD}"/>
              </a:ext>
            </a:extLst>
          </p:cNvPr>
          <p:cNvSpPr>
            <a:spLocks noGrp="1"/>
          </p:cNvSpPr>
          <p:nvPr>
            <p:ph idx="1"/>
          </p:nvPr>
        </p:nvSpPr>
        <p:spPr>
          <a:xfrm>
            <a:off x="5191410" y="1825625"/>
            <a:ext cx="6162390" cy="4351338"/>
          </a:xfrm>
        </p:spPr>
        <p:txBody>
          <a:bodyPr>
            <a:normAutofit/>
          </a:bodyPr>
          <a:lstStyle/>
          <a:p>
            <a:r>
              <a:rPr lang="en-US" altLang="ja-JP" dirty="0"/>
              <a:t>Explain	what happens in this program.</a:t>
            </a:r>
          </a:p>
          <a:p>
            <a:endParaRPr kumimoji="1" lang="en-US" altLang="ja-JP" dirty="0"/>
          </a:p>
          <a:p>
            <a:r>
              <a:rPr kumimoji="1" lang="en-US" altLang="ja-JP" dirty="0"/>
              <a:t>What would </a:t>
            </a:r>
            <a:r>
              <a:rPr lang="en-US" altLang="ja-JP" dirty="0"/>
              <a:t>happen if the user pushed the button at the digital input #8 and then again after 1 second.</a:t>
            </a:r>
            <a:endParaRPr kumimoji="1" lang="ja-JP" altLang="en-US"/>
          </a:p>
        </p:txBody>
      </p:sp>
      <p:pic>
        <p:nvPicPr>
          <p:cNvPr id="9" name="図 8" descr="テキスト, 地図 が含まれている画像&#10;&#10;自動的に生成された説明">
            <a:extLst>
              <a:ext uri="{FF2B5EF4-FFF2-40B4-BE49-F238E27FC236}">
                <a16:creationId xmlns:a16="http://schemas.microsoft.com/office/drawing/2014/main" id="{26C94AE5-4909-EB40-B883-2935D6E985C4}"/>
              </a:ext>
            </a:extLst>
          </p:cNvPr>
          <p:cNvPicPr>
            <a:picLocks noChangeAspect="1"/>
          </p:cNvPicPr>
          <p:nvPr/>
        </p:nvPicPr>
        <p:blipFill>
          <a:blip r:embed="rId2"/>
          <a:stretch>
            <a:fillRect/>
          </a:stretch>
        </p:blipFill>
        <p:spPr>
          <a:xfrm>
            <a:off x="838200" y="1825625"/>
            <a:ext cx="3995749" cy="4535459"/>
          </a:xfrm>
          <a:prstGeom prst="rect">
            <a:avLst/>
          </a:prstGeom>
        </p:spPr>
      </p:pic>
    </p:spTree>
    <p:extLst>
      <p:ext uri="{BB962C8B-B14F-4D97-AF65-F5344CB8AC3E}">
        <p14:creationId xmlns:p14="http://schemas.microsoft.com/office/powerpoint/2010/main" val="23115961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descr="テキスト, 地図 が含まれている画像&#10;&#10;自動的に生成された説明">
            <a:extLst>
              <a:ext uri="{FF2B5EF4-FFF2-40B4-BE49-F238E27FC236}">
                <a16:creationId xmlns:a16="http://schemas.microsoft.com/office/drawing/2014/main" id="{6A345820-41A4-6049-AE06-F61994931D8C}"/>
              </a:ext>
            </a:extLst>
          </p:cNvPr>
          <p:cNvPicPr>
            <a:picLocks noChangeAspect="1"/>
          </p:cNvPicPr>
          <p:nvPr/>
        </p:nvPicPr>
        <p:blipFill>
          <a:blip r:embed="rId2"/>
          <a:stretch>
            <a:fillRect/>
          </a:stretch>
        </p:blipFill>
        <p:spPr>
          <a:xfrm>
            <a:off x="838200" y="1825625"/>
            <a:ext cx="3995749" cy="4535459"/>
          </a:xfrm>
          <a:prstGeom prst="rect">
            <a:avLst/>
          </a:prstGeom>
        </p:spPr>
      </p:pic>
      <p:sp>
        <p:nvSpPr>
          <p:cNvPr id="2" name="タイトル 1">
            <a:extLst>
              <a:ext uri="{FF2B5EF4-FFF2-40B4-BE49-F238E27FC236}">
                <a16:creationId xmlns:a16="http://schemas.microsoft.com/office/drawing/2014/main" id="{265147CD-C931-CC4E-A137-02845C004A01}"/>
              </a:ext>
            </a:extLst>
          </p:cNvPr>
          <p:cNvSpPr>
            <a:spLocks noGrp="1"/>
          </p:cNvSpPr>
          <p:nvPr>
            <p:ph type="title"/>
          </p:nvPr>
        </p:nvSpPr>
        <p:spPr/>
        <p:txBody>
          <a:bodyPr/>
          <a:lstStyle/>
          <a:p>
            <a:r>
              <a:rPr lang="en-US" altLang="ja-JP" dirty="0"/>
              <a:t>Neglecting Contact Bounces</a:t>
            </a:r>
            <a:endParaRPr kumimoji="1" lang="ja-JP" altLang="en-US"/>
          </a:p>
        </p:txBody>
      </p:sp>
      <p:sp>
        <p:nvSpPr>
          <p:cNvPr id="3" name="コンテンツ プレースホルダー 2">
            <a:extLst>
              <a:ext uri="{FF2B5EF4-FFF2-40B4-BE49-F238E27FC236}">
                <a16:creationId xmlns:a16="http://schemas.microsoft.com/office/drawing/2014/main" id="{A9C6193D-6B61-5F43-9E1A-52D89D7D16CD}"/>
              </a:ext>
            </a:extLst>
          </p:cNvPr>
          <p:cNvSpPr>
            <a:spLocks noGrp="1"/>
          </p:cNvSpPr>
          <p:nvPr>
            <p:ph idx="1"/>
          </p:nvPr>
        </p:nvSpPr>
        <p:spPr>
          <a:xfrm>
            <a:off x="5191410" y="1825625"/>
            <a:ext cx="6162390" cy="4351338"/>
          </a:xfrm>
        </p:spPr>
        <p:txBody>
          <a:bodyPr>
            <a:normAutofit fontScale="92500" lnSpcReduction="20000"/>
          </a:bodyPr>
          <a:lstStyle/>
          <a:p>
            <a:r>
              <a:rPr kumimoji="1" lang="en-US" altLang="ja-JP" dirty="0"/>
              <a:t>When the input message to the spigot object arrives, it first pass it throug</a:t>
            </a:r>
            <a:r>
              <a:rPr lang="en-US" altLang="ja-JP" dirty="0"/>
              <a:t>h</a:t>
            </a:r>
            <a:r>
              <a:rPr kumimoji="1" lang="en-US" altLang="ja-JP" dirty="0"/>
              <a:t>, since the initial state of the spigot is ‘open’ (note that the argument is set to ‘1’, which means ‘open’).</a:t>
            </a:r>
          </a:p>
          <a:p>
            <a:endParaRPr lang="en-US" altLang="ja-JP" dirty="0"/>
          </a:p>
          <a:p>
            <a:r>
              <a:rPr kumimoji="1" lang="en-US" altLang="ja-JP" dirty="0"/>
              <a:t>The toggle object receives the ‘bang’ message and sends ‘1’ out to the metro object, which starts blinking the LED at the pin #9.</a:t>
            </a:r>
            <a:endParaRPr kumimoji="1" lang="ja-JP" altLang="en-US"/>
          </a:p>
        </p:txBody>
      </p:sp>
      <p:sp>
        <p:nvSpPr>
          <p:cNvPr id="10" name="テキスト ボックス 9">
            <a:extLst>
              <a:ext uri="{FF2B5EF4-FFF2-40B4-BE49-F238E27FC236}">
                <a16:creationId xmlns:a16="http://schemas.microsoft.com/office/drawing/2014/main" id="{45578CCA-067E-D544-8BED-0AF0393F2192}"/>
              </a:ext>
            </a:extLst>
          </p:cNvPr>
          <p:cNvSpPr txBox="1"/>
          <p:nvPr/>
        </p:nvSpPr>
        <p:spPr>
          <a:xfrm>
            <a:off x="480739" y="3165172"/>
            <a:ext cx="1098713"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bang</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1" name="直線矢印コネクタ 10">
            <a:extLst>
              <a:ext uri="{FF2B5EF4-FFF2-40B4-BE49-F238E27FC236}">
                <a16:creationId xmlns:a16="http://schemas.microsoft.com/office/drawing/2014/main" id="{EC1300FD-F277-B644-9966-D3D8B57415FF}"/>
              </a:ext>
            </a:extLst>
          </p:cNvPr>
          <p:cNvCxnSpPr>
            <a:cxnSpLocks/>
          </p:cNvCxnSpPr>
          <p:nvPr/>
        </p:nvCxnSpPr>
        <p:spPr>
          <a:xfrm>
            <a:off x="838200" y="3534504"/>
            <a:ext cx="0" cy="78628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7513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5147CD-C931-CC4E-A137-02845C004A01}"/>
              </a:ext>
            </a:extLst>
          </p:cNvPr>
          <p:cNvSpPr>
            <a:spLocks noGrp="1"/>
          </p:cNvSpPr>
          <p:nvPr>
            <p:ph type="title"/>
          </p:nvPr>
        </p:nvSpPr>
        <p:spPr/>
        <p:txBody>
          <a:bodyPr/>
          <a:lstStyle/>
          <a:p>
            <a:r>
              <a:rPr lang="en-US" altLang="ja-JP" dirty="0"/>
              <a:t>Neglecting Contact Bounces</a:t>
            </a:r>
            <a:endParaRPr kumimoji="1" lang="ja-JP" altLang="en-US"/>
          </a:p>
        </p:txBody>
      </p:sp>
      <p:sp>
        <p:nvSpPr>
          <p:cNvPr id="3" name="コンテンツ プレースホルダー 2">
            <a:extLst>
              <a:ext uri="{FF2B5EF4-FFF2-40B4-BE49-F238E27FC236}">
                <a16:creationId xmlns:a16="http://schemas.microsoft.com/office/drawing/2014/main" id="{A9C6193D-6B61-5F43-9E1A-52D89D7D16CD}"/>
              </a:ext>
            </a:extLst>
          </p:cNvPr>
          <p:cNvSpPr>
            <a:spLocks noGrp="1"/>
          </p:cNvSpPr>
          <p:nvPr>
            <p:ph idx="1"/>
          </p:nvPr>
        </p:nvSpPr>
        <p:spPr>
          <a:xfrm>
            <a:off x="5191410" y="1825625"/>
            <a:ext cx="6162390" cy="4351338"/>
          </a:xfrm>
        </p:spPr>
        <p:txBody>
          <a:bodyPr>
            <a:normAutofit/>
          </a:bodyPr>
          <a:lstStyle/>
          <a:p>
            <a:r>
              <a:rPr kumimoji="1" lang="en-US" altLang="ja-JP" sz="2000" dirty="0"/>
              <a:t>The bang message is also sent to the trigger object and the right int object will receive it.</a:t>
            </a:r>
          </a:p>
          <a:p>
            <a:pPr marL="0" indent="0">
              <a:buNone/>
            </a:pPr>
            <a:endParaRPr lang="en-US" altLang="ja-JP" dirty="0"/>
          </a:p>
          <a:p>
            <a:endParaRPr lang="en-US" altLang="ja-JP" dirty="0"/>
          </a:p>
          <a:p>
            <a:r>
              <a:rPr lang="en-US" altLang="ja-JP" sz="1600" dirty="0"/>
              <a:t>You might have noticed that the trigger object is converting the bang message to another bang message by giving the argument ‘b’. This seems meaningless in this program, Yet this is better because we can input any type of messages to this algorithm and it could be helpful because we may use other type of messages when we modularize this algorithm as a </a:t>
            </a:r>
            <a:r>
              <a:rPr lang="en-US" altLang="ja-JP" sz="1600" i="1" dirty="0" err="1"/>
              <a:t>subpatch</a:t>
            </a:r>
            <a:r>
              <a:rPr lang="en-US" altLang="ja-JP" sz="1600" i="1" dirty="0"/>
              <a:t> </a:t>
            </a:r>
            <a:r>
              <a:rPr lang="en-US" altLang="ja-JP" sz="1600" dirty="0"/>
              <a:t>(we will learn about this in the next session).</a:t>
            </a:r>
            <a:endParaRPr kumimoji="1" lang="ja-JP" altLang="en-US" sz="1600"/>
          </a:p>
        </p:txBody>
      </p:sp>
      <p:pic>
        <p:nvPicPr>
          <p:cNvPr id="12" name="図 11" descr="テキスト, 地図 が含まれている画像&#10;&#10;自動的に生成された説明">
            <a:extLst>
              <a:ext uri="{FF2B5EF4-FFF2-40B4-BE49-F238E27FC236}">
                <a16:creationId xmlns:a16="http://schemas.microsoft.com/office/drawing/2014/main" id="{D5D98760-6B8C-694A-8C71-D1B765F323F2}"/>
              </a:ext>
            </a:extLst>
          </p:cNvPr>
          <p:cNvPicPr>
            <a:picLocks noChangeAspect="1"/>
          </p:cNvPicPr>
          <p:nvPr/>
        </p:nvPicPr>
        <p:blipFill>
          <a:blip r:embed="rId2"/>
          <a:stretch>
            <a:fillRect/>
          </a:stretch>
        </p:blipFill>
        <p:spPr>
          <a:xfrm>
            <a:off x="838200" y="1825625"/>
            <a:ext cx="3995749" cy="4535459"/>
          </a:xfrm>
          <a:prstGeom prst="rect">
            <a:avLst/>
          </a:prstGeom>
        </p:spPr>
      </p:pic>
      <p:sp>
        <p:nvSpPr>
          <p:cNvPr id="13" name="テキスト ボックス 12">
            <a:extLst>
              <a:ext uri="{FF2B5EF4-FFF2-40B4-BE49-F238E27FC236}">
                <a16:creationId xmlns:a16="http://schemas.microsoft.com/office/drawing/2014/main" id="{81479963-1D0F-FB47-97D0-3A86802C3710}"/>
              </a:ext>
            </a:extLst>
          </p:cNvPr>
          <p:cNvSpPr txBox="1"/>
          <p:nvPr/>
        </p:nvSpPr>
        <p:spPr>
          <a:xfrm>
            <a:off x="480739" y="3165172"/>
            <a:ext cx="1098713"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bang</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4" name="直線矢印コネクタ 13">
            <a:extLst>
              <a:ext uri="{FF2B5EF4-FFF2-40B4-BE49-F238E27FC236}">
                <a16:creationId xmlns:a16="http://schemas.microsoft.com/office/drawing/2014/main" id="{2B36B666-EDD9-7E45-89AB-33A80DA4A26B}"/>
              </a:ext>
            </a:extLst>
          </p:cNvPr>
          <p:cNvCxnSpPr>
            <a:cxnSpLocks/>
          </p:cNvCxnSpPr>
          <p:nvPr/>
        </p:nvCxnSpPr>
        <p:spPr>
          <a:xfrm flipV="1">
            <a:off x="1034980" y="2793442"/>
            <a:ext cx="904352" cy="104502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08F18D4-E71A-1B43-85DC-4310B20DCA36}"/>
              </a:ext>
            </a:extLst>
          </p:cNvPr>
          <p:cNvCxnSpPr>
            <a:cxnSpLocks/>
          </p:cNvCxnSpPr>
          <p:nvPr/>
        </p:nvCxnSpPr>
        <p:spPr>
          <a:xfrm>
            <a:off x="4021015" y="2793442"/>
            <a:ext cx="0" cy="47227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FA665874-F42A-694C-BF8C-3ACEDACB9DD0}"/>
              </a:ext>
            </a:extLst>
          </p:cNvPr>
          <p:cNvSpPr txBox="1"/>
          <p:nvPr/>
        </p:nvSpPr>
        <p:spPr>
          <a:xfrm>
            <a:off x="3735236" y="2363820"/>
            <a:ext cx="1098713"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bang</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57278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5147CD-C931-CC4E-A137-02845C004A01}"/>
              </a:ext>
            </a:extLst>
          </p:cNvPr>
          <p:cNvSpPr>
            <a:spLocks noGrp="1"/>
          </p:cNvSpPr>
          <p:nvPr>
            <p:ph type="title"/>
          </p:nvPr>
        </p:nvSpPr>
        <p:spPr/>
        <p:txBody>
          <a:bodyPr/>
          <a:lstStyle/>
          <a:p>
            <a:r>
              <a:rPr lang="en-US" altLang="ja-JP" dirty="0"/>
              <a:t>Neglecting Contact Bounces</a:t>
            </a:r>
            <a:endParaRPr kumimoji="1" lang="ja-JP" altLang="en-US"/>
          </a:p>
        </p:txBody>
      </p:sp>
      <p:sp>
        <p:nvSpPr>
          <p:cNvPr id="3" name="コンテンツ プレースホルダー 2">
            <a:extLst>
              <a:ext uri="{FF2B5EF4-FFF2-40B4-BE49-F238E27FC236}">
                <a16:creationId xmlns:a16="http://schemas.microsoft.com/office/drawing/2014/main" id="{A9C6193D-6B61-5F43-9E1A-52D89D7D16CD}"/>
              </a:ext>
            </a:extLst>
          </p:cNvPr>
          <p:cNvSpPr>
            <a:spLocks noGrp="1"/>
          </p:cNvSpPr>
          <p:nvPr>
            <p:ph idx="1"/>
          </p:nvPr>
        </p:nvSpPr>
        <p:spPr>
          <a:xfrm>
            <a:off x="5191410" y="1825625"/>
            <a:ext cx="6162390" cy="4351338"/>
          </a:xfrm>
        </p:spPr>
        <p:txBody>
          <a:bodyPr>
            <a:normAutofit/>
          </a:bodyPr>
          <a:lstStyle/>
          <a:p>
            <a:r>
              <a:rPr lang="en-US" altLang="ja-JP" sz="1600" dirty="0"/>
              <a:t>When the right int object outputs the message ‘1’ to the right inlet of the spigot object, the spigot object immediately closes its outlet and starts neglecting all the incoming messages. </a:t>
            </a:r>
          </a:p>
        </p:txBody>
      </p:sp>
      <p:pic>
        <p:nvPicPr>
          <p:cNvPr id="12" name="図 11" descr="テキスト, 地図 が含まれている画像&#10;&#10;自動的に生成された説明">
            <a:extLst>
              <a:ext uri="{FF2B5EF4-FFF2-40B4-BE49-F238E27FC236}">
                <a16:creationId xmlns:a16="http://schemas.microsoft.com/office/drawing/2014/main" id="{D5D98760-6B8C-694A-8C71-D1B765F323F2}"/>
              </a:ext>
            </a:extLst>
          </p:cNvPr>
          <p:cNvPicPr>
            <a:picLocks noChangeAspect="1"/>
          </p:cNvPicPr>
          <p:nvPr/>
        </p:nvPicPr>
        <p:blipFill>
          <a:blip r:embed="rId2"/>
          <a:stretch>
            <a:fillRect/>
          </a:stretch>
        </p:blipFill>
        <p:spPr>
          <a:xfrm>
            <a:off x="838200" y="1825625"/>
            <a:ext cx="3995749" cy="4535459"/>
          </a:xfrm>
          <a:prstGeom prst="rect">
            <a:avLst/>
          </a:prstGeom>
        </p:spPr>
      </p:pic>
      <p:sp>
        <p:nvSpPr>
          <p:cNvPr id="13" name="テキスト ボックス 12">
            <a:extLst>
              <a:ext uri="{FF2B5EF4-FFF2-40B4-BE49-F238E27FC236}">
                <a16:creationId xmlns:a16="http://schemas.microsoft.com/office/drawing/2014/main" id="{81479963-1D0F-FB47-97D0-3A86802C3710}"/>
              </a:ext>
            </a:extLst>
          </p:cNvPr>
          <p:cNvSpPr txBox="1"/>
          <p:nvPr/>
        </p:nvSpPr>
        <p:spPr>
          <a:xfrm>
            <a:off x="1946310" y="4093354"/>
            <a:ext cx="1460081"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closed!</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5" name="直線矢印コネクタ 14">
            <a:extLst>
              <a:ext uri="{FF2B5EF4-FFF2-40B4-BE49-F238E27FC236}">
                <a16:creationId xmlns:a16="http://schemas.microsoft.com/office/drawing/2014/main" id="{D08F18D4-E71A-1B43-85DC-4310B20DCA36}"/>
              </a:ext>
            </a:extLst>
          </p:cNvPr>
          <p:cNvCxnSpPr>
            <a:cxnSpLocks/>
          </p:cNvCxnSpPr>
          <p:nvPr/>
        </p:nvCxnSpPr>
        <p:spPr>
          <a:xfrm flipH="1">
            <a:off x="2341266" y="3534504"/>
            <a:ext cx="1477109" cy="4446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FA665874-F42A-694C-BF8C-3ACEDACB9DD0}"/>
              </a:ext>
            </a:extLst>
          </p:cNvPr>
          <p:cNvSpPr txBox="1"/>
          <p:nvPr/>
        </p:nvSpPr>
        <p:spPr>
          <a:xfrm>
            <a:off x="3121596" y="3653804"/>
            <a:ext cx="1098713"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0</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795014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5147CD-C931-CC4E-A137-02845C004A01}"/>
              </a:ext>
            </a:extLst>
          </p:cNvPr>
          <p:cNvSpPr>
            <a:spLocks noGrp="1"/>
          </p:cNvSpPr>
          <p:nvPr>
            <p:ph type="title"/>
          </p:nvPr>
        </p:nvSpPr>
        <p:spPr/>
        <p:txBody>
          <a:bodyPr/>
          <a:lstStyle/>
          <a:p>
            <a:r>
              <a:rPr lang="en-US" altLang="ja-JP" dirty="0"/>
              <a:t>Neglecting Contact Bounces</a:t>
            </a:r>
            <a:endParaRPr kumimoji="1" lang="ja-JP" altLang="en-US"/>
          </a:p>
        </p:txBody>
      </p:sp>
      <p:sp>
        <p:nvSpPr>
          <p:cNvPr id="3" name="コンテンツ プレースホルダー 2">
            <a:extLst>
              <a:ext uri="{FF2B5EF4-FFF2-40B4-BE49-F238E27FC236}">
                <a16:creationId xmlns:a16="http://schemas.microsoft.com/office/drawing/2014/main" id="{A9C6193D-6B61-5F43-9E1A-52D89D7D16CD}"/>
              </a:ext>
            </a:extLst>
          </p:cNvPr>
          <p:cNvSpPr>
            <a:spLocks noGrp="1"/>
          </p:cNvSpPr>
          <p:nvPr>
            <p:ph idx="1"/>
          </p:nvPr>
        </p:nvSpPr>
        <p:spPr>
          <a:xfrm>
            <a:off x="5191410" y="1825625"/>
            <a:ext cx="6162390" cy="4351338"/>
          </a:xfrm>
        </p:spPr>
        <p:txBody>
          <a:bodyPr>
            <a:normAutofit/>
          </a:bodyPr>
          <a:lstStyle/>
          <a:p>
            <a:r>
              <a:rPr lang="en-US" altLang="ja-JP" sz="1600" dirty="0"/>
              <a:t>Then, the trigger object also outputs a bang message to the delay object.</a:t>
            </a:r>
          </a:p>
          <a:p>
            <a:endParaRPr lang="en-US" altLang="ja-JP" sz="1600" dirty="0"/>
          </a:p>
          <a:p>
            <a:r>
              <a:rPr lang="en-US" altLang="ja-JP" sz="1600" dirty="0"/>
              <a:t>The depth-first message-passing process is finished here, as the delay object keeps the bang message within for the next 200 msec.</a:t>
            </a:r>
          </a:p>
          <a:p>
            <a:endParaRPr lang="en-US" altLang="ja-JP" sz="1600" dirty="0"/>
          </a:p>
          <a:p>
            <a:r>
              <a:rPr lang="en-US" altLang="ja-JP" sz="1600" dirty="0"/>
              <a:t>Note that the spigot object is now closed.</a:t>
            </a:r>
          </a:p>
          <a:p>
            <a:r>
              <a:rPr lang="en-US" altLang="ja-JP" sz="1600" dirty="0"/>
              <a:t>Hence, even when contact bounces occur and many ‘bang’ messages are sent to the spigot object, it simply neglects them and do nothing; the program doesn’t react to the contact bounces.</a:t>
            </a:r>
          </a:p>
        </p:txBody>
      </p:sp>
      <p:pic>
        <p:nvPicPr>
          <p:cNvPr id="12" name="図 11" descr="テキスト, 地図 が含まれている画像&#10;&#10;自動的に生成された説明">
            <a:extLst>
              <a:ext uri="{FF2B5EF4-FFF2-40B4-BE49-F238E27FC236}">
                <a16:creationId xmlns:a16="http://schemas.microsoft.com/office/drawing/2014/main" id="{D5D98760-6B8C-694A-8C71-D1B765F323F2}"/>
              </a:ext>
            </a:extLst>
          </p:cNvPr>
          <p:cNvPicPr>
            <a:picLocks noChangeAspect="1"/>
          </p:cNvPicPr>
          <p:nvPr/>
        </p:nvPicPr>
        <p:blipFill>
          <a:blip r:embed="rId2"/>
          <a:stretch>
            <a:fillRect/>
          </a:stretch>
        </p:blipFill>
        <p:spPr>
          <a:xfrm>
            <a:off x="838200" y="1825625"/>
            <a:ext cx="3995749" cy="4535459"/>
          </a:xfrm>
          <a:prstGeom prst="rect">
            <a:avLst/>
          </a:prstGeom>
        </p:spPr>
      </p:pic>
      <p:sp>
        <p:nvSpPr>
          <p:cNvPr id="13" name="テキスト ボックス 12">
            <a:extLst>
              <a:ext uri="{FF2B5EF4-FFF2-40B4-BE49-F238E27FC236}">
                <a16:creationId xmlns:a16="http://schemas.microsoft.com/office/drawing/2014/main" id="{81479963-1D0F-FB47-97D0-3A86802C3710}"/>
              </a:ext>
            </a:extLst>
          </p:cNvPr>
          <p:cNvSpPr txBox="1"/>
          <p:nvPr/>
        </p:nvSpPr>
        <p:spPr>
          <a:xfrm>
            <a:off x="1946310" y="4093354"/>
            <a:ext cx="1460081"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closed!</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5" name="直線矢印コネクタ 14">
            <a:extLst>
              <a:ext uri="{FF2B5EF4-FFF2-40B4-BE49-F238E27FC236}">
                <a16:creationId xmlns:a16="http://schemas.microsoft.com/office/drawing/2014/main" id="{D08F18D4-E71A-1B43-85DC-4310B20DCA36}"/>
              </a:ext>
            </a:extLst>
          </p:cNvPr>
          <p:cNvCxnSpPr>
            <a:cxnSpLocks/>
          </p:cNvCxnSpPr>
          <p:nvPr/>
        </p:nvCxnSpPr>
        <p:spPr>
          <a:xfrm>
            <a:off x="2057493" y="2764646"/>
            <a:ext cx="9398" cy="57140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FA665874-F42A-694C-BF8C-3ACEDACB9DD0}"/>
              </a:ext>
            </a:extLst>
          </p:cNvPr>
          <p:cNvSpPr txBox="1"/>
          <p:nvPr/>
        </p:nvSpPr>
        <p:spPr>
          <a:xfrm>
            <a:off x="1291863" y="2774824"/>
            <a:ext cx="814747"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bang</a:t>
            </a:r>
            <a:endParaRPr kumimoji="1" lang="ja-JP" altLang="en-US"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362988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5147CD-C931-CC4E-A137-02845C004A01}"/>
              </a:ext>
            </a:extLst>
          </p:cNvPr>
          <p:cNvSpPr>
            <a:spLocks noGrp="1"/>
          </p:cNvSpPr>
          <p:nvPr>
            <p:ph type="title"/>
          </p:nvPr>
        </p:nvSpPr>
        <p:spPr/>
        <p:txBody>
          <a:bodyPr/>
          <a:lstStyle/>
          <a:p>
            <a:r>
              <a:rPr lang="en-US" altLang="ja-JP" dirty="0"/>
              <a:t>Neglecting Contact Bounces</a:t>
            </a:r>
            <a:endParaRPr kumimoji="1" lang="ja-JP" altLang="en-US"/>
          </a:p>
        </p:txBody>
      </p:sp>
      <p:sp>
        <p:nvSpPr>
          <p:cNvPr id="3" name="コンテンツ プレースホルダー 2">
            <a:extLst>
              <a:ext uri="{FF2B5EF4-FFF2-40B4-BE49-F238E27FC236}">
                <a16:creationId xmlns:a16="http://schemas.microsoft.com/office/drawing/2014/main" id="{A9C6193D-6B61-5F43-9E1A-52D89D7D16CD}"/>
              </a:ext>
            </a:extLst>
          </p:cNvPr>
          <p:cNvSpPr>
            <a:spLocks noGrp="1"/>
          </p:cNvSpPr>
          <p:nvPr>
            <p:ph idx="1"/>
          </p:nvPr>
        </p:nvSpPr>
        <p:spPr>
          <a:xfrm>
            <a:off x="5191410" y="1825625"/>
            <a:ext cx="6162390" cy="4351338"/>
          </a:xfrm>
        </p:spPr>
        <p:txBody>
          <a:bodyPr>
            <a:normAutofit/>
          </a:bodyPr>
          <a:lstStyle/>
          <a:p>
            <a:r>
              <a:rPr lang="en-US" altLang="ja-JP" sz="1600" dirty="0"/>
              <a:t>After 200 </a:t>
            </a:r>
            <a:r>
              <a:rPr lang="en-US" altLang="ja-JP" sz="1600" dirty="0" err="1"/>
              <a:t>msec</a:t>
            </a:r>
            <a:r>
              <a:rPr lang="en-US" altLang="ja-JP" sz="1600" dirty="0"/>
              <a:t> has passed, the delay object sends out the delayed ‘bang’ message to the left int object.</a:t>
            </a:r>
          </a:p>
          <a:p>
            <a:endParaRPr lang="en-US" altLang="ja-JP" sz="1600" dirty="0"/>
          </a:p>
          <a:p>
            <a:r>
              <a:rPr lang="en-US" altLang="ja-JP" sz="1600" dirty="0"/>
              <a:t>The left int object sends out ‘1’ to the right inlet of the spigot object. The spigot object will re-open the outlet.</a:t>
            </a:r>
          </a:p>
          <a:p>
            <a:endParaRPr lang="en-US" altLang="ja-JP" sz="1600" dirty="0"/>
          </a:p>
          <a:p>
            <a:r>
              <a:rPr lang="en-US" altLang="ja-JP" sz="1600" dirty="0"/>
              <a:t>Since we assume 200 </a:t>
            </a:r>
            <a:r>
              <a:rPr lang="en-US" altLang="ja-JP" sz="1600" dirty="0" err="1"/>
              <a:t>msec</a:t>
            </a:r>
            <a:r>
              <a:rPr lang="en-US" altLang="ja-JP" sz="1600" dirty="0"/>
              <a:t> is long enough for  contact bounces to finish, this algorithm helps neglecting contact bounces in your program.</a:t>
            </a:r>
          </a:p>
        </p:txBody>
      </p:sp>
      <p:pic>
        <p:nvPicPr>
          <p:cNvPr id="12" name="図 11" descr="テキスト, 地図 が含まれている画像&#10;&#10;自動的に生成された説明">
            <a:extLst>
              <a:ext uri="{FF2B5EF4-FFF2-40B4-BE49-F238E27FC236}">
                <a16:creationId xmlns:a16="http://schemas.microsoft.com/office/drawing/2014/main" id="{D5D98760-6B8C-694A-8C71-D1B765F323F2}"/>
              </a:ext>
            </a:extLst>
          </p:cNvPr>
          <p:cNvPicPr>
            <a:picLocks noChangeAspect="1"/>
          </p:cNvPicPr>
          <p:nvPr/>
        </p:nvPicPr>
        <p:blipFill>
          <a:blip r:embed="rId2"/>
          <a:stretch>
            <a:fillRect/>
          </a:stretch>
        </p:blipFill>
        <p:spPr>
          <a:xfrm>
            <a:off x="838200" y="1825625"/>
            <a:ext cx="3995749" cy="4535459"/>
          </a:xfrm>
          <a:prstGeom prst="rect">
            <a:avLst/>
          </a:prstGeom>
        </p:spPr>
      </p:pic>
      <p:sp>
        <p:nvSpPr>
          <p:cNvPr id="13" name="テキスト ボックス 12">
            <a:extLst>
              <a:ext uri="{FF2B5EF4-FFF2-40B4-BE49-F238E27FC236}">
                <a16:creationId xmlns:a16="http://schemas.microsoft.com/office/drawing/2014/main" id="{81479963-1D0F-FB47-97D0-3A86802C3710}"/>
              </a:ext>
            </a:extLst>
          </p:cNvPr>
          <p:cNvSpPr txBox="1"/>
          <p:nvPr/>
        </p:nvSpPr>
        <p:spPr>
          <a:xfrm>
            <a:off x="1946310" y="4093354"/>
            <a:ext cx="1460081" cy="369332"/>
          </a:xfrm>
          <a:prstGeom prst="rect">
            <a:avLst/>
          </a:prstGeom>
          <a:noFill/>
        </p:spPr>
        <p:txBody>
          <a:bodyPr wrap="square" rtlCol="0">
            <a:spAutoFit/>
          </a:bodyPr>
          <a:lstStyle/>
          <a:p>
            <a:r>
              <a:rPr kumimoji="1" lang="en-US" altLang="ja-JP" b="1" dirty="0">
                <a:solidFill>
                  <a:srgbClr val="0070C0"/>
                </a:solidFill>
                <a:latin typeface="Courier New" panose="02070309020205020404" pitchFamily="49" charset="0"/>
                <a:cs typeface="Courier New" panose="02070309020205020404" pitchFamily="49" charset="0"/>
              </a:rPr>
              <a:t>re-open!</a:t>
            </a:r>
            <a:endParaRPr kumimoji="1" lang="ja-JP" altLang="en-US" b="1">
              <a:solidFill>
                <a:srgbClr val="0070C0"/>
              </a:solidFill>
              <a:latin typeface="Courier New" panose="02070309020205020404" pitchFamily="49" charset="0"/>
              <a:cs typeface="Courier New" panose="02070309020205020404" pitchFamily="49" charset="0"/>
            </a:endParaRPr>
          </a:p>
        </p:txBody>
      </p:sp>
      <p:cxnSp>
        <p:nvCxnSpPr>
          <p:cNvPr id="15" name="直線矢印コネクタ 14">
            <a:extLst>
              <a:ext uri="{FF2B5EF4-FFF2-40B4-BE49-F238E27FC236}">
                <a16:creationId xmlns:a16="http://schemas.microsoft.com/office/drawing/2014/main" id="{D08F18D4-E71A-1B43-85DC-4310B20DCA36}"/>
              </a:ext>
            </a:extLst>
          </p:cNvPr>
          <p:cNvCxnSpPr>
            <a:cxnSpLocks/>
          </p:cNvCxnSpPr>
          <p:nvPr/>
        </p:nvCxnSpPr>
        <p:spPr>
          <a:xfrm>
            <a:off x="2074520" y="3145134"/>
            <a:ext cx="0" cy="38490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FA665874-F42A-694C-BF8C-3ACEDACB9DD0}"/>
              </a:ext>
            </a:extLst>
          </p:cNvPr>
          <p:cNvSpPr txBox="1"/>
          <p:nvPr/>
        </p:nvSpPr>
        <p:spPr>
          <a:xfrm>
            <a:off x="1259773" y="3059668"/>
            <a:ext cx="814747"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bang</a:t>
            </a:r>
            <a:endParaRPr kumimoji="1" lang="ja-JP" altLang="en-US" b="1">
              <a:solidFill>
                <a:srgbClr val="FF0000"/>
              </a:solidFill>
              <a:latin typeface="Courier New" panose="02070309020205020404" pitchFamily="49" charset="0"/>
              <a:cs typeface="Courier New" panose="02070309020205020404" pitchFamily="49" charset="0"/>
            </a:endParaRPr>
          </a:p>
        </p:txBody>
      </p:sp>
      <p:sp>
        <p:nvSpPr>
          <p:cNvPr id="9" name="テキスト ボックス 8">
            <a:extLst>
              <a:ext uri="{FF2B5EF4-FFF2-40B4-BE49-F238E27FC236}">
                <a16:creationId xmlns:a16="http://schemas.microsoft.com/office/drawing/2014/main" id="{F0F9BE61-24B5-E74F-A0C7-EB9DDF83AB02}"/>
              </a:ext>
            </a:extLst>
          </p:cNvPr>
          <p:cNvSpPr txBox="1"/>
          <p:nvPr/>
        </p:nvSpPr>
        <p:spPr>
          <a:xfrm>
            <a:off x="1653283" y="3525992"/>
            <a:ext cx="814747" cy="369332"/>
          </a:xfrm>
          <a:prstGeom prst="rect">
            <a:avLst/>
          </a:prstGeom>
          <a:noFill/>
        </p:spPr>
        <p:txBody>
          <a:bodyPr wrap="square" rtlCol="0">
            <a:spAutoFit/>
          </a:bodyPr>
          <a:lstStyle/>
          <a:p>
            <a:r>
              <a:rPr kumimoji="1" lang="en-US" altLang="ja-JP" b="1" dirty="0">
                <a:solidFill>
                  <a:srgbClr val="FF0000"/>
                </a:solidFill>
                <a:latin typeface="Courier New" panose="02070309020205020404" pitchFamily="49" charset="0"/>
                <a:cs typeface="Courier New" panose="02070309020205020404" pitchFamily="49" charset="0"/>
              </a:rPr>
              <a:t>1</a:t>
            </a:r>
            <a:endParaRPr kumimoji="1" lang="ja-JP" altLang="en-US" b="1">
              <a:solidFill>
                <a:srgbClr val="FF0000"/>
              </a:solidFill>
              <a:latin typeface="Courier New" panose="02070309020205020404" pitchFamily="49" charset="0"/>
              <a:cs typeface="Courier New" panose="02070309020205020404" pitchFamily="49" charset="0"/>
            </a:endParaRPr>
          </a:p>
        </p:txBody>
      </p:sp>
      <p:cxnSp>
        <p:nvCxnSpPr>
          <p:cNvPr id="10" name="直線矢印コネクタ 9">
            <a:extLst>
              <a:ext uri="{FF2B5EF4-FFF2-40B4-BE49-F238E27FC236}">
                <a16:creationId xmlns:a16="http://schemas.microsoft.com/office/drawing/2014/main" id="{22AC12F0-A096-9B4B-BE64-DCD53238BE65}"/>
              </a:ext>
            </a:extLst>
          </p:cNvPr>
          <p:cNvCxnSpPr>
            <a:cxnSpLocks/>
          </p:cNvCxnSpPr>
          <p:nvPr/>
        </p:nvCxnSpPr>
        <p:spPr>
          <a:xfrm>
            <a:off x="2060657" y="3556103"/>
            <a:ext cx="0" cy="38490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99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55000" lnSpcReduction="20000"/>
          </a:bodyPr>
          <a:lstStyle/>
          <a:p>
            <a:r>
              <a:rPr lang="en-US" altLang="ja-JP" dirty="0">
                <a:latin typeface="Courier New" panose="02070309020205020404" pitchFamily="49" charset="0"/>
                <a:cs typeface="Courier New" panose="02070309020205020404" pitchFamily="49" charset="0"/>
              </a:rPr>
              <a:t>Introduction to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a:t>
            </a:r>
            <a:r>
              <a:rPr lang="en-US" altLang="ja-JP" dirty="0" err="1">
                <a:latin typeface="Courier New" panose="02070309020205020404" pitchFamily="49" charset="0"/>
                <a:cs typeface="Courier New" panose="02070309020205020404" pitchFamily="49" charset="0"/>
              </a:rPr>
              <a:t>Ardestan</a:t>
            </a:r>
            <a:r>
              <a:rPr lang="en-US" altLang="ja-JP" dirty="0">
                <a:latin typeface="Courier New" panose="02070309020205020404" pitchFamily="49" charset="0"/>
                <a:cs typeface="Courier New" panose="02070309020205020404" pitchFamily="49" charset="0"/>
              </a:rPr>
              <a:t> Visual Programming Language</a:t>
            </a:r>
          </a:p>
          <a:p>
            <a:pPr lvl="1"/>
            <a:r>
              <a:rPr lang="en-US" altLang="ja-JP" sz="2200" dirty="0">
                <a:latin typeface="Courier New" panose="02070309020205020404" pitchFamily="49" charset="0"/>
                <a:cs typeface="Courier New" panose="02070309020205020404" pitchFamily="49" charset="0"/>
              </a:rPr>
              <a:t>object boxes and connections</a:t>
            </a:r>
          </a:p>
          <a:p>
            <a:pPr lvl="1"/>
            <a:r>
              <a:rPr lang="en-US" altLang="ja-JP" sz="2200" dirty="0">
                <a:latin typeface="Courier New" panose="02070309020205020404" pitchFamily="49" charset="0"/>
                <a:cs typeface="Courier New" panose="02070309020205020404" pitchFamily="49" charset="0"/>
              </a:rPr>
              <a:t>inlets</a:t>
            </a:r>
            <a:r>
              <a:rPr lang="ja-JP" altLang="en-US" sz="2200">
                <a:latin typeface="Courier New" panose="02070309020205020404" pitchFamily="49" charset="0"/>
                <a:cs typeface="Courier New" panose="02070309020205020404" pitchFamily="49" charset="0"/>
              </a:rPr>
              <a:t> </a:t>
            </a:r>
            <a:r>
              <a:rPr lang="en-US" altLang="ja-JP" sz="2200" dirty="0">
                <a:latin typeface="Courier New" panose="02070309020205020404" pitchFamily="49" charset="0"/>
                <a:cs typeface="Courier New" panose="02070309020205020404" pitchFamily="49" charset="0"/>
              </a:rPr>
              <a:t>and outlets</a:t>
            </a:r>
          </a:p>
          <a:p>
            <a:pPr lvl="1"/>
            <a:r>
              <a:rPr lang="en-US" altLang="ja-JP" sz="2200" dirty="0">
                <a:latin typeface="Courier New" panose="02070309020205020404" pitchFamily="49" charset="0"/>
                <a:cs typeface="Courier New" panose="02070309020205020404" pitchFamily="49" charset="0"/>
              </a:rPr>
              <a:t>arguments</a:t>
            </a:r>
          </a:p>
          <a:p>
            <a:pPr lvl="1"/>
            <a:r>
              <a:rPr lang="en-US" altLang="ja-JP" sz="2200" dirty="0">
                <a:latin typeface="Courier New" panose="02070309020205020404" pitchFamily="49" charset="0"/>
                <a:cs typeface="Courier New" panose="02070309020205020404" pitchFamily="49" charset="0"/>
              </a:rPr>
              <a:t>messages</a:t>
            </a:r>
          </a:p>
          <a:p>
            <a:pPr lvl="1"/>
            <a:r>
              <a:rPr lang="en-US" altLang="ja-JP" sz="2200" dirty="0" err="1">
                <a:latin typeface="Courier New" panose="02070309020205020404" pitchFamily="49" charset="0"/>
                <a:cs typeface="Courier New" panose="02070309020205020404" pitchFamily="49" charset="0"/>
              </a:rPr>
              <a:t>loadbang</a:t>
            </a:r>
            <a:r>
              <a:rPr lang="en-US" altLang="ja-JP" sz="2200" dirty="0">
                <a:latin typeface="Courier New" panose="02070309020205020404" pitchFamily="49" charset="0"/>
                <a:cs typeface="Courier New" panose="02070309020205020404" pitchFamily="49" charset="0"/>
              </a:rPr>
              <a:t> object</a:t>
            </a:r>
          </a:p>
          <a:p>
            <a:pPr lvl="1"/>
            <a:r>
              <a:rPr lang="en-US" altLang="ja-JP" sz="2200" dirty="0">
                <a:latin typeface="Courier New" panose="02070309020205020404" pitchFamily="49" charset="0"/>
                <a:cs typeface="Courier New" panose="02070309020205020404" pitchFamily="49" charset="0"/>
              </a:rPr>
              <a:t>symbol object</a:t>
            </a:r>
          </a:p>
          <a:p>
            <a:pPr lvl="1"/>
            <a:r>
              <a:rPr lang="en-US" altLang="ja-JP" sz="2200" dirty="0" err="1">
                <a:latin typeface="Courier New" panose="02070309020205020404" pitchFamily="49" charset="0"/>
                <a:cs typeface="Courier New" panose="02070309020205020404" pitchFamily="49" charset="0"/>
              </a:rPr>
              <a:t>dout</a:t>
            </a:r>
            <a:r>
              <a:rPr lang="en-US" altLang="ja-JP" sz="2200" dirty="0">
                <a:latin typeface="Courier New" panose="02070309020205020404" pitchFamily="49" charset="0"/>
                <a:cs typeface="Courier New" panose="02070309020205020404" pitchFamily="49" charset="0"/>
              </a:rPr>
              <a:t> object</a:t>
            </a:r>
          </a:p>
          <a:p>
            <a:pPr lvl="1"/>
            <a:r>
              <a:rPr lang="en-US" altLang="ja-JP" sz="2200" dirty="0">
                <a:latin typeface="Courier New" panose="02070309020205020404" pitchFamily="49" charset="0"/>
                <a:cs typeface="Courier New" panose="02070309020205020404" pitchFamily="49" charset="0"/>
              </a:rPr>
              <a:t>depth-first message-passing</a:t>
            </a:r>
          </a:p>
          <a:p>
            <a:pPr lvl="1"/>
            <a:r>
              <a:rPr lang="en-US" altLang="ja-JP" sz="2200" dirty="0">
                <a:latin typeface="Courier New" panose="02070309020205020404" pitchFamily="49" charset="0"/>
                <a:cs typeface="Courier New" panose="02070309020205020404" pitchFamily="49" charset="0"/>
              </a:rPr>
              <a:t>hot and cold inlets</a:t>
            </a:r>
          </a:p>
          <a:p>
            <a:r>
              <a:rPr lang="en-US" altLang="ja-JP" dirty="0">
                <a:latin typeface="Courier New" panose="02070309020205020404" pitchFamily="49" charset="0"/>
                <a:cs typeface="Courier New" panose="02070309020205020404" pitchFamily="49" charset="0"/>
              </a:rPr>
              <a:t>Timing objects</a:t>
            </a:r>
          </a:p>
          <a:p>
            <a:pPr lvl="1"/>
            <a:r>
              <a:rPr lang="en-US" altLang="ja-JP" sz="2200" dirty="0">
                <a:latin typeface="Courier New" panose="02070309020205020404" pitchFamily="49" charset="0"/>
                <a:cs typeface="Courier New" panose="02070309020205020404" pitchFamily="49" charset="0"/>
              </a:rPr>
              <a:t>delay object</a:t>
            </a:r>
          </a:p>
          <a:p>
            <a:pPr lvl="1"/>
            <a:r>
              <a:rPr lang="en-US" altLang="ja-JP" sz="2200" dirty="0">
                <a:latin typeface="Courier New" panose="02070309020205020404" pitchFamily="49" charset="0"/>
                <a:cs typeface="Courier New" panose="02070309020205020404" pitchFamily="49" charset="0"/>
              </a:rPr>
              <a:t>metro object</a:t>
            </a:r>
          </a:p>
          <a:p>
            <a:r>
              <a:rPr lang="en-US" altLang="ja-JP" dirty="0">
                <a:latin typeface="Courier New" panose="02070309020205020404" pitchFamily="49" charset="0"/>
                <a:cs typeface="Courier New" panose="02070309020205020404" pitchFamily="49" charset="0"/>
              </a:rPr>
              <a:t>Digital Output</a:t>
            </a:r>
          </a:p>
          <a:p>
            <a:pPr lvl="1"/>
            <a:r>
              <a:rPr lang="en-US" altLang="ja-JP" sz="2200" dirty="0">
                <a:latin typeface="Courier New" panose="02070309020205020404" pitchFamily="49" charset="0"/>
                <a:cs typeface="Courier New" panose="02070309020205020404" pitchFamily="49" charset="0"/>
              </a:rPr>
              <a:t>Ohm’s law</a:t>
            </a:r>
          </a:p>
          <a:p>
            <a:pPr lvl="1"/>
            <a:r>
              <a:rPr lang="en-US" altLang="ja-JP" sz="2200" dirty="0">
                <a:latin typeface="Courier New" panose="02070309020205020404" pitchFamily="49" charset="0"/>
                <a:cs typeface="Courier New" panose="02070309020205020404" pitchFamily="49" charset="0"/>
              </a:rPr>
              <a:t>resistor</a:t>
            </a:r>
          </a:p>
          <a:p>
            <a:pPr lvl="1"/>
            <a:r>
              <a:rPr lang="en-US" altLang="ja-JP" sz="2200" dirty="0">
                <a:latin typeface="Courier New" panose="02070309020205020404" pitchFamily="49" charset="0"/>
                <a:cs typeface="Courier New" panose="02070309020205020404" pitchFamily="49" charset="0"/>
              </a:rPr>
              <a:t>breadboard </a:t>
            </a:r>
          </a:p>
          <a:p>
            <a:pPr lvl="1"/>
            <a:r>
              <a:rPr lang="en-US" altLang="ja-JP" sz="2200" dirty="0">
                <a:latin typeface="Courier New" panose="02070309020205020404" pitchFamily="49" charset="0"/>
                <a:cs typeface="Courier New" panose="02070309020205020404" pitchFamily="49" charset="0"/>
              </a:rPr>
              <a:t>LED </a:t>
            </a:r>
          </a:p>
          <a:p>
            <a:pPr lvl="1"/>
            <a:r>
              <a:rPr lang="en-US" altLang="ja-JP" sz="2200" dirty="0">
                <a:latin typeface="Courier New" panose="02070309020205020404" pitchFamily="49" charset="0"/>
                <a:cs typeface="Courier New" panose="02070309020205020404" pitchFamily="49" charset="0"/>
              </a:rPr>
              <a:t>vibration motor</a:t>
            </a:r>
          </a:p>
          <a:p>
            <a:pPr lvl="1"/>
            <a:r>
              <a:rPr lang="en-US" altLang="ja-JP" sz="2200" dirty="0">
                <a:latin typeface="Courier New" panose="02070309020205020404" pitchFamily="49" charset="0"/>
                <a:cs typeface="Courier New" panose="02070309020205020404" pitchFamily="49" charset="0"/>
              </a:rPr>
              <a:t>mini piezo speaker</a:t>
            </a:r>
          </a:p>
          <a:p>
            <a:pPr lvl="1"/>
            <a:r>
              <a:rPr lang="en-US" altLang="ja-JP" sz="2200" dirty="0">
                <a:latin typeface="Courier New" panose="02070309020205020404" pitchFamily="49" charset="0"/>
                <a:cs typeface="Courier New" panose="02070309020205020404" pitchFamily="49" charset="0"/>
              </a:rPr>
              <a:t>tone object</a:t>
            </a: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17</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t>Flow Control</a:t>
            </a:r>
          </a:p>
          <a:p>
            <a:pPr lvl="1"/>
            <a:r>
              <a:rPr lang="en-US" altLang="ja-JP" sz="1300" dirty="0"/>
              <a:t>trigger object</a:t>
            </a:r>
          </a:p>
          <a:p>
            <a:pPr lvl="1"/>
            <a:r>
              <a:rPr lang="en-US" altLang="ja-JP" sz="1300" dirty="0"/>
              <a:t>gate object</a:t>
            </a:r>
          </a:p>
          <a:p>
            <a:pPr lvl="1"/>
            <a:r>
              <a:rPr lang="en-US" altLang="ja-JP" sz="1300" dirty="0"/>
              <a:t>select object</a:t>
            </a:r>
          </a:p>
          <a:p>
            <a:pPr lvl="1"/>
            <a:r>
              <a:rPr lang="en-US" altLang="ja-JP" sz="1300" dirty="0"/>
              <a:t>spigot object</a:t>
            </a:r>
          </a:p>
          <a:p>
            <a:r>
              <a:rPr lang="en-US" altLang="ja-JP" sz="1600" dirty="0"/>
              <a:t>Operators</a:t>
            </a:r>
          </a:p>
          <a:p>
            <a:pPr lvl="1"/>
            <a:r>
              <a:rPr lang="en-US" altLang="ja-JP" sz="1200" dirty="0"/>
              <a:t>arithmetic operator object</a:t>
            </a:r>
          </a:p>
          <a:p>
            <a:pPr lvl="1"/>
            <a:r>
              <a:rPr lang="en-US" altLang="ja-JP" sz="1200" dirty="0"/>
              <a:t>relational operator object</a:t>
            </a:r>
          </a:p>
          <a:p>
            <a:pPr lvl="1"/>
            <a:r>
              <a:rPr lang="en-US" altLang="ja-JP" sz="1200" dirty="0"/>
              <a:t>logical operator objects</a:t>
            </a:r>
          </a:p>
          <a:p>
            <a:r>
              <a:rPr lang="en-US" altLang="ja-JP" sz="1600" dirty="0"/>
              <a:t>Algorithm </a:t>
            </a:r>
          </a:p>
          <a:p>
            <a:pPr lvl="1"/>
            <a:r>
              <a:rPr lang="en-US" altLang="ja-JP" sz="1200" dirty="0"/>
              <a:t>counter implementation</a:t>
            </a:r>
            <a:endParaRPr lang="en-US" altLang="ja-JP" sz="1600" dirty="0"/>
          </a:p>
          <a:p>
            <a:r>
              <a:rPr lang="en-US" altLang="ja-JP" sz="1600" dirty="0"/>
              <a:t>Serial Monitor</a:t>
            </a:r>
          </a:p>
          <a:p>
            <a:pPr lvl="1"/>
            <a:r>
              <a:rPr lang="en-US" altLang="ja-JP" sz="1300" dirty="0"/>
              <a:t>serial object</a:t>
            </a:r>
          </a:p>
          <a:p>
            <a:pPr lvl="1"/>
            <a:r>
              <a:rPr lang="en-US" altLang="ja-JP" sz="1300" dirty="0" err="1"/>
              <a:t>serial_println</a:t>
            </a:r>
            <a:r>
              <a:rPr lang="en-US" altLang="ja-JP" sz="1300" dirty="0"/>
              <a:t> object</a:t>
            </a:r>
          </a:p>
          <a:p>
            <a:r>
              <a:rPr lang="en-US" altLang="ja-JP" sz="1600" dirty="0"/>
              <a:t>Digital Input</a:t>
            </a:r>
          </a:p>
          <a:p>
            <a:pPr lvl="1"/>
            <a:r>
              <a:rPr lang="en-US" altLang="ja-JP" sz="1300" dirty="0" err="1"/>
              <a:t>din_change</a:t>
            </a:r>
            <a:r>
              <a:rPr lang="en-US" altLang="ja-JP" sz="1300" dirty="0"/>
              <a:t> object</a:t>
            </a:r>
          </a:p>
          <a:p>
            <a:pPr lvl="1"/>
            <a:r>
              <a:rPr lang="en-US" altLang="ja-JP" sz="1300" dirty="0"/>
              <a:t>toggle object</a:t>
            </a:r>
          </a:p>
          <a:p>
            <a:pPr lvl="1"/>
            <a:r>
              <a:rPr lang="en-US" altLang="ja-JP" sz="1300" dirty="0"/>
              <a:t>pull-up resistor</a:t>
            </a:r>
          </a:p>
          <a:p>
            <a:pPr lvl="1"/>
            <a:r>
              <a:rPr lang="en-US" altLang="ja-JP" sz="1300" dirty="0"/>
              <a:t>chatter (contact bounce)</a:t>
            </a:r>
          </a:p>
        </p:txBody>
      </p:sp>
    </p:spTree>
    <p:extLst>
      <p:ext uri="{BB962C8B-B14F-4D97-AF65-F5344CB8AC3E}">
        <p14:creationId xmlns:p14="http://schemas.microsoft.com/office/powerpoint/2010/main" val="41264872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5147CD-C931-CC4E-A137-02845C004A01}"/>
              </a:ext>
            </a:extLst>
          </p:cNvPr>
          <p:cNvSpPr>
            <a:spLocks noGrp="1"/>
          </p:cNvSpPr>
          <p:nvPr>
            <p:ph type="title"/>
          </p:nvPr>
        </p:nvSpPr>
        <p:spPr/>
        <p:txBody>
          <a:bodyPr/>
          <a:lstStyle/>
          <a:p>
            <a:r>
              <a:rPr lang="en-US" altLang="ja-JP" dirty="0"/>
              <a:t>Exercise 06 </a:t>
            </a:r>
            <a:endParaRPr kumimoji="1" lang="ja-JP" altLang="en-US"/>
          </a:p>
        </p:txBody>
      </p:sp>
      <p:sp>
        <p:nvSpPr>
          <p:cNvPr id="3" name="コンテンツ プレースホルダー 2">
            <a:extLst>
              <a:ext uri="{FF2B5EF4-FFF2-40B4-BE49-F238E27FC236}">
                <a16:creationId xmlns:a16="http://schemas.microsoft.com/office/drawing/2014/main" id="{A9C6193D-6B61-5F43-9E1A-52D89D7D16CD}"/>
              </a:ext>
            </a:extLst>
          </p:cNvPr>
          <p:cNvSpPr>
            <a:spLocks noGrp="1"/>
          </p:cNvSpPr>
          <p:nvPr>
            <p:ph idx="1"/>
          </p:nvPr>
        </p:nvSpPr>
        <p:spPr/>
        <p:txBody>
          <a:bodyPr/>
          <a:lstStyle/>
          <a:p>
            <a:r>
              <a:rPr kumimoji="1" lang="en-US" altLang="ja-JP" dirty="0"/>
              <a:t>Create both a program and circuit that</a:t>
            </a:r>
          </a:p>
          <a:p>
            <a:pPr lvl="1"/>
            <a:r>
              <a:rPr kumimoji="1" lang="en-US" altLang="ja-JP" dirty="0"/>
              <a:t>starts blinking LED when the button is pushed.</a:t>
            </a:r>
          </a:p>
          <a:p>
            <a:pPr lvl="1"/>
            <a:r>
              <a:rPr lang="en-US" altLang="ja-JP" dirty="0"/>
              <a:t>s</a:t>
            </a:r>
            <a:r>
              <a:rPr kumimoji="1" lang="en-US" altLang="ja-JP" dirty="0"/>
              <a:t>tops blinking LED when the button is pressed.</a:t>
            </a:r>
          </a:p>
          <a:p>
            <a:endParaRPr lang="en-US" altLang="ja-JP" dirty="0"/>
          </a:p>
          <a:p>
            <a:r>
              <a:rPr lang="en-US" altLang="ja-JP" dirty="0"/>
              <a:t>Use the spigot object to avoid contact bounces.</a:t>
            </a:r>
          </a:p>
          <a:p>
            <a:pPr marL="457200" lvl="1" indent="0">
              <a:buNone/>
            </a:pPr>
            <a:endParaRPr kumimoji="1" lang="ja-JP" altLang="en-US"/>
          </a:p>
        </p:txBody>
      </p:sp>
      <p:sp>
        <p:nvSpPr>
          <p:cNvPr id="4" name="スライド番号プレースホルダー 3">
            <a:extLst>
              <a:ext uri="{FF2B5EF4-FFF2-40B4-BE49-F238E27FC236}">
                <a16:creationId xmlns:a16="http://schemas.microsoft.com/office/drawing/2014/main" id="{159E28FB-AC52-824B-B236-E73C54ACCEDD}"/>
              </a:ext>
            </a:extLst>
          </p:cNvPr>
          <p:cNvSpPr>
            <a:spLocks noGrp="1"/>
          </p:cNvSpPr>
          <p:nvPr>
            <p:ph type="sldNum" sz="quarter" idx="12"/>
          </p:nvPr>
        </p:nvSpPr>
        <p:spPr/>
        <p:txBody>
          <a:bodyPr/>
          <a:lstStyle/>
          <a:p>
            <a:fld id="{D5DDEC14-9F2A-1C40-9F92-7E724392E266}" type="slidenum">
              <a:rPr kumimoji="1" lang="ja-JP" altLang="en-US" smtClean="0"/>
              <a:t>170</a:t>
            </a:fld>
            <a:endParaRPr kumimoji="1" lang="ja-JP" altLang="en-US"/>
          </a:p>
        </p:txBody>
      </p:sp>
    </p:spTree>
    <p:extLst>
      <p:ext uri="{BB962C8B-B14F-4D97-AF65-F5344CB8AC3E}">
        <p14:creationId xmlns:p14="http://schemas.microsoft.com/office/powerpoint/2010/main" val="19491624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Learned </a:t>
            </a:r>
            <a:r>
              <a:rPr lang="en-US" altLang="ja-JP" dirty="0"/>
              <a:t>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55000" lnSpcReduction="20000"/>
          </a:bodyPr>
          <a:lstStyle/>
          <a:p>
            <a:r>
              <a:rPr lang="en-US" altLang="ja-JP" dirty="0">
                <a:solidFill>
                  <a:srgbClr val="FF0000"/>
                </a:solidFill>
                <a:latin typeface="Courier New" panose="02070309020205020404" pitchFamily="49" charset="0"/>
                <a:cs typeface="Courier New" panose="02070309020205020404" pitchFamily="49" charset="0"/>
              </a:rPr>
              <a:t>Introduction to </a:t>
            </a:r>
            <a:br>
              <a:rPr lang="en-US" altLang="ja-JP" dirty="0">
                <a:solidFill>
                  <a:srgbClr val="FF0000"/>
                </a:solidFill>
                <a:latin typeface="Courier New" panose="02070309020205020404" pitchFamily="49" charset="0"/>
                <a:cs typeface="Courier New" panose="02070309020205020404" pitchFamily="49" charset="0"/>
              </a:rPr>
            </a:br>
            <a:r>
              <a:rPr lang="en-US" altLang="ja-JP" dirty="0">
                <a:solidFill>
                  <a:srgbClr val="FF0000"/>
                </a:solidFill>
                <a:latin typeface="Courier New" panose="02070309020205020404" pitchFamily="49" charset="0"/>
                <a:cs typeface="Courier New" panose="02070309020205020404" pitchFamily="49" charset="0"/>
              </a:rPr>
              <a:t>the </a:t>
            </a:r>
            <a:r>
              <a:rPr lang="en-US" altLang="ja-JP" dirty="0" err="1">
                <a:solidFill>
                  <a:srgbClr val="FF0000"/>
                </a:solidFill>
                <a:latin typeface="Courier New" panose="02070309020205020404" pitchFamily="49" charset="0"/>
                <a:cs typeface="Courier New" panose="02070309020205020404" pitchFamily="49" charset="0"/>
              </a:rPr>
              <a:t>Ardestan</a:t>
            </a:r>
            <a:r>
              <a:rPr lang="en-US" altLang="ja-JP" dirty="0">
                <a:solidFill>
                  <a:srgbClr val="FF0000"/>
                </a:solidFill>
                <a:latin typeface="Courier New" panose="02070309020205020404" pitchFamily="49" charset="0"/>
                <a:cs typeface="Courier New" panose="02070309020205020404" pitchFamily="49" charset="0"/>
              </a:rPr>
              <a:t> Visual Programming Language</a:t>
            </a:r>
          </a:p>
          <a:p>
            <a:pPr lvl="1"/>
            <a:r>
              <a:rPr lang="en-US" altLang="ja-JP" sz="2200" dirty="0">
                <a:solidFill>
                  <a:srgbClr val="FF0000"/>
                </a:solidFill>
                <a:latin typeface="Courier New" panose="02070309020205020404" pitchFamily="49" charset="0"/>
                <a:cs typeface="Courier New" panose="02070309020205020404" pitchFamily="49" charset="0"/>
              </a:rPr>
              <a:t>object boxes and connections</a:t>
            </a:r>
          </a:p>
          <a:p>
            <a:pPr lvl="1"/>
            <a:r>
              <a:rPr lang="en-US" altLang="ja-JP" sz="2200" dirty="0">
                <a:solidFill>
                  <a:srgbClr val="FF0000"/>
                </a:solidFill>
                <a:latin typeface="Courier New" panose="02070309020205020404" pitchFamily="49" charset="0"/>
                <a:cs typeface="Courier New" panose="02070309020205020404" pitchFamily="49" charset="0"/>
              </a:rPr>
              <a:t>inlets</a:t>
            </a:r>
            <a:r>
              <a:rPr lang="ja-JP" altLang="en-US" sz="2200">
                <a:solidFill>
                  <a:srgbClr val="FF0000"/>
                </a:solidFill>
                <a:latin typeface="Courier New" panose="02070309020205020404" pitchFamily="49" charset="0"/>
                <a:cs typeface="Courier New" panose="02070309020205020404" pitchFamily="49" charset="0"/>
              </a:rPr>
              <a:t> </a:t>
            </a:r>
            <a:r>
              <a:rPr lang="en-US" altLang="ja-JP" sz="2200" dirty="0">
                <a:solidFill>
                  <a:srgbClr val="FF0000"/>
                </a:solidFill>
                <a:latin typeface="Courier New" panose="02070309020205020404" pitchFamily="49" charset="0"/>
                <a:cs typeface="Courier New" panose="02070309020205020404" pitchFamily="49" charset="0"/>
              </a:rPr>
              <a:t>and outlets</a:t>
            </a:r>
          </a:p>
          <a:p>
            <a:pPr lvl="1"/>
            <a:r>
              <a:rPr lang="en-US" altLang="ja-JP" sz="2200" dirty="0">
                <a:solidFill>
                  <a:srgbClr val="FF0000"/>
                </a:solidFill>
                <a:latin typeface="Courier New" panose="02070309020205020404" pitchFamily="49" charset="0"/>
                <a:cs typeface="Courier New" panose="02070309020205020404" pitchFamily="49" charset="0"/>
              </a:rPr>
              <a:t>arguments</a:t>
            </a:r>
          </a:p>
          <a:p>
            <a:pPr lvl="1"/>
            <a:r>
              <a:rPr lang="en-US" altLang="ja-JP" sz="2200" dirty="0">
                <a:solidFill>
                  <a:srgbClr val="FF0000"/>
                </a:solidFill>
                <a:latin typeface="Courier New" panose="02070309020205020404" pitchFamily="49" charset="0"/>
                <a:cs typeface="Courier New" panose="02070309020205020404" pitchFamily="49" charset="0"/>
              </a:rPr>
              <a:t>messages</a:t>
            </a:r>
          </a:p>
          <a:p>
            <a:pPr lvl="1"/>
            <a:r>
              <a:rPr lang="en-US" altLang="ja-JP" sz="2200" dirty="0" err="1">
                <a:solidFill>
                  <a:srgbClr val="FF0000"/>
                </a:solidFill>
                <a:latin typeface="Courier New" panose="02070309020205020404" pitchFamily="49" charset="0"/>
                <a:cs typeface="Courier New" panose="02070309020205020404" pitchFamily="49" charset="0"/>
              </a:rPr>
              <a:t>loadbang</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symbol object</a:t>
            </a:r>
          </a:p>
          <a:p>
            <a:pPr lvl="1"/>
            <a:r>
              <a:rPr lang="en-US" altLang="ja-JP" sz="2200" dirty="0" err="1">
                <a:solidFill>
                  <a:srgbClr val="FF0000"/>
                </a:solidFill>
                <a:latin typeface="Courier New" panose="02070309020205020404" pitchFamily="49" charset="0"/>
                <a:cs typeface="Courier New" panose="02070309020205020404" pitchFamily="49" charset="0"/>
              </a:rPr>
              <a:t>dout</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depth-first message-passing</a:t>
            </a:r>
          </a:p>
          <a:p>
            <a:pPr lvl="1"/>
            <a:r>
              <a:rPr lang="en-US" altLang="ja-JP" sz="2200" dirty="0">
                <a:solidFill>
                  <a:srgbClr val="FF0000"/>
                </a:solidFill>
                <a:latin typeface="Courier New" panose="02070309020205020404" pitchFamily="49" charset="0"/>
                <a:cs typeface="Courier New" panose="02070309020205020404" pitchFamily="49" charset="0"/>
              </a:rPr>
              <a:t>hot and cold inlets</a:t>
            </a:r>
          </a:p>
          <a:p>
            <a:r>
              <a:rPr lang="en-US" altLang="ja-JP" dirty="0">
                <a:solidFill>
                  <a:srgbClr val="FF0000"/>
                </a:solidFill>
                <a:latin typeface="Courier New" panose="02070309020205020404" pitchFamily="49" charset="0"/>
                <a:cs typeface="Courier New" panose="02070309020205020404" pitchFamily="49" charset="0"/>
              </a:rPr>
              <a:t>Timing objects</a:t>
            </a:r>
          </a:p>
          <a:p>
            <a:pPr lvl="1"/>
            <a:r>
              <a:rPr lang="en-US" altLang="ja-JP" sz="2200" dirty="0">
                <a:solidFill>
                  <a:srgbClr val="FF0000"/>
                </a:solidFill>
                <a:latin typeface="Courier New" panose="02070309020205020404" pitchFamily="49" charset="0"/>
                <a:cs typeface="Courier New" panose="02070309020205020404" pitchFamily="49" charset="0"/>
              </a:rPr>
              <a:t>delay object</a:t>
            </a:r>
          </a:p>
          <a:p>
            <a:pPr lvl="1"/>
            <a:r>
              <a:rPr lang="en-US" altLang="ja-JP" sz="2200" dirty="0">
                <a:solidFill>
                  <a:srgbClr val="FF0000"/>
                </a:solidFill>
                <a:latin typeface="Courier New" panose="02070309020205020404" pitchFamily="49" charset="0"/>
                <a:cs typeface="Courier New" panose="02070309020205020404" pitchFamily="49" charset="0"/>
              </a:rPr>
              <a:t>metro object</a:t>
            </a:r>
          </a:p>
          <a:p>
            <a:r>
              <a:rPr lang="en-US" altLang="ja-JP" dirty="0">
                <a:solidFill>
                  <a:srgbClr val="FF0000"/>
                </a:solidFill>
                <a:latin typeface="Courier New" panose="02070309020205020404" pitchFamily="49" charset="0"/>
                <a:cs typeface="Courier New" panose="02070309020205020404" pitchFamily="49" charset="0"/>
              </a:rPr>
              <a:t>Digital Output</a:t>
            </a:r>
          </a:p>
          <a:p>
            <a:pPr lvl="1"/>
            <a:r>
              <a:rPr lang="en-US" altLang="ja-JP" sz="2200" dirty="0">
                <a:solidFill>
                  <a:srgbClr val="FF0000"/>
                </a:solidFill>
                <a:latin typeface="Courier New" panose="02070309020205020404" pitchFamily="49" charset="0"/>
                <a:cs typeface="Courier New" panose="02070309020205020404" pitchFamily="49" charset="0"/>
              </a:rPr>
              <a:t>Ohm’s law</a:t>
            </a:r>
          </a:p>
          <a:p>
            <a:pPr lvl="1"/>
            <a:r>
              <a:rPr lang="en-US" altLang="ja-JP" sz="2200" dirty="0">
                <a:solidFill>
                  <a:srgbClr val="FF0000"/>
                </a:solidFill>
                <a:latin typeface="Courier New" panose="02070309020205020404" pitchFamily="49" charset="0"/>
                <a:cs typeface="Courier New" panose="02070309020205020404" pitchFamily="49" charset="0"/>
              </a:rPr>
              <a:t>resistor</a:t>
            </a:r>
          </a:p>
          <a:p>
            <a:pPr lvl="1"/>
            <a:r>
              <a:rPr lang="en-US" altLang="ja-JP" sz="2200" dirty="0">
                <a:solidFill>
                  <a:srgbClr val="FF0000"/>
                </a:solidFill>
                <a:latin typeface="Courier New" panose="02070309020205020404" pitchFamily="49" charset="0"/>
                <a:cs typeface="Courier New" panose="02070309020205020404" pitchFamily="49" charset="0"/>
              </a:rPr>
              <a:t>breadboard </a:t>
            </a:r>
          </a:p>
          <a:p>
            <a:pPr lvl="1"/>
            <a:r>
              <a:rPr lang="en-US" altLang="ja-JP" sz="2200" dirty="0">
                <a:solidFill>
                  <a:srgbClr val="FF0000"/>
                </a:solidFill>
                <a:latin typeface="Courier New" panose="02070309020205020404" pitchFamily="49" charset="0"/>
                <a:cs typeface="Courier New" panose="02070309020205020404" pitchFamily="49" charset="0"/>
              </a:rPr>
              <a:t>LED </a:t>
            </a:r>
          </a:p>
          <a:p>
            <a:pPr lvl="1"/>
            <a:r>
              <a:rPr lang="en-US" altLang="ja-JP" sz="2200" dirty="0">
                <a:solidFill>
                  <a:srgbClr val="FF0000"/>
                </a:solidFill>
                <a:latin typeface="Courier New" panose="02070309020205020404" pitchFamily="49" charset="0"/>
                <a:cs typeface="Courier New" panose="02070309020205020404" pitchFamily="49" charset="0"/>
              </a:rPr>
              <a:t>vibration motor</a:t>
            </a:r>
          </a:p>
          <a:p>
            <a:pPr lvl="1"/>
            <a:r>
              <a:rPr lang="en-US" altLang="ja-JP" sz="2200" dirty="0">
                <a:solidFill>
                  <a:srgbClr val="FF0000"/>
                </a:solidFill>
                <a:latin typeface="Courier New" panose="02070309020205020404" pitchFamily="49" charset="0"/>
                <a:cs typeface="Courier New" panose="02070309020205020404" pitchFamily="49" charset="0"/>
              </a:rPr>
              <a:t>mini piezo speaker</a:t>
            </a:r>
          </a:p>
          <a:p>
            <a:pPr lvl="1"/>
            <a:r>
              <a:rPr lang="en-US" altLang="ja-JP" sz="2200" dirty="0">
                <a:solidFill>
                  <a:srgbClr val="FF0000"/>
                </a:solidFill>
                <a:latin typeface="Courier New" panose="02070309020205020404" pitchFamily="49" charset="0"/>
                <a:cs typeface="Courier New" panose="02070309020205020404" pitchFamily="49" charset="0"/>
              </a:rPr>
              <a:t>tone object</a:t>
            </a:r>
          </a:p>
          <a:p>
            <a:pPr marL="457200" lvl="1" indent="0">
              <a:buNone/>
            </a:pPr>
            <a:endParaRPr lang="en-US" altLang="ja-JP" dirty="0">
              <a:solidFill>
                <a:srgbClr val="FF0000"/>
              </a:solidFill>
              <a:latin typeface="Courier New" panose="02070309020205020404" pitchFamily="49" charset="0"/>
              <a:cs typeface="Courier New" panose="02070309020205020404" pitchFamily="49" charset="0"/>
            </a:endParaRPr>
          </a:p>
          <a:p>
            <a:pPr lvl="1"/>
            <a:endParaRPr lang="en-US" altLang="ja-JP" dirty="0">
              <a:solidFill>
                <a:srgbClr val="FF0000"/>
              </a:solidFill>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171</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solidFill>
                  <a:srgbClr val="FF0000"/>
                </a:solidFill>
              </a:rPr>
              <a:t>Flow Control</a:t>
            </a:r>
          </a:p>
          <a:p>
            <a:pPr lvl="1"/>
            <a:r>
              <a:rPr lang="en-US" altLang="ja-JP" sz="1300" dirty="0">
                <a:solidFill>
                  <a:srgbClr val="FF0000"/>
                </a:solidFill>
              </a:rPr>
              <a:t>trigger object</a:t>
            </a:r>
          </a:p>
          <a:p>
            <a:pPr lvl="1"/>
            <a:r>
              <a:rPr lang="en-US" altLang="ja-JP" sz="1300" dirty="0">
                <a:solidFill>
                  <a:srgbClr val="FF0000"/>
                </a:solidFill>
              </a:rPr>
              <a:t>gate object</a:t>
            </a:r>
          </a:p>
          <a:p>
            <a:pPr lvl="1"/>
            <a:r>
              <a:rPr lang="en-US" altLang="ja-JP" sz="1300" dirty="0">
                <a:solidFill>
                  <a:srgbClr val="FF0000"/>
                </a:solidFill>
              </a:rPr>
              <a:t>select object</a:t>
            </a:r>
          </a:p>
          <a:p>
            <a:pPr lvl="1"/>
            <a:r>
              <a:rPr lang="en-US" altLang="ja-JP" sz="1300" dirty="0">
                <a:solidFill>
                  <a:srgbClr val="FF0000"/>
                </a:solidFill>
              </a:rPr>
              <a:t>spigot object</a:t>
            </a:r>
          </a:p>
          <a:p>
            <a:r>
              <a:rPr lang="en-US" altLang="ja-JP" sz="1600" dirty="0">
                <a:solidFill>
                  <a:srgbClr val="FF0000"/>
                </a:solidFill>
              </a:rPr>
              <a:t>Operators</a:t>
            </a:r>
          </a:p>
          <a:p>
            <a:pPr lvl="1"/>
            <a:r>
              <a:rPr lang="en-US" altLang="ja-JP" sz="1200" dirty="0">
                <a:solidFill>
                  <a:srgbClr val="FF0000"/>
                </a:solidFill>
              </a:rPr>
              <a:t>arithmetic operator object</a:t>
            </a:r>
          </a:p>
          <a:p>
            <a:pPr lvl="1"/>
            <a:r>
              <a:rPr lang="en-US" altLang="ja-JP" sz="1200" dirty="0">
                <a:solidFill>
                  <a:srgbClr val="FF0000"/>
                </a:solidFill>
              </a:rPr>
              <a:t>relational operator object</a:t>
            </a:r>
          </a:p>
          <a:p>
            <a:pPr lvl="1"/>
            <a:r>
              <a:rPr lang="en-US" altLang="ja-JP" sz="1200" dirty="0">
                <a:solidFill>
                  <a:srgbClr val="FF0000"/>
                </a:solidFill>
              </a:rPr>
              <a:t>logical operator objects</a:t>
            </a:r>
          </a:p>
          <a:p>
            <a:r>
              <a:rPr lang="en-US" altLang="ja-JP" sz="1600" dirty="0">
                <a:solidFill>
                  <a:srgbClr val="FF0000"/>
                </a:solidFill>
              </a:rPr>
              <a:t>Algorithm </a:t>
            </a:r>
          </a:p>
          <a:p>
            <a:pPr lvl="1"/>
            <a:r>
              <a:rPr lang="en-US" altLang="ja-JP" sz="1200" dirty="0">
                <a:solidFill>
                  <a:srgbClr val="FF0000"/>
                </a:solidFill>
              </a:rPr>
              <a:t>counter implementation</a:t>
            </a:r>
            <a:endParaRPr lang="en-US" altLang="ja-JP" sz="1600" dirty="0">
              <a:solidFill>
                <a:srgbClr val="FF0000"/>
              </a:solidFill>
            </a:endParaRPr>
          </a:p>
          <a:p>
            <a:r>
              <a:rPr lang="en-US" altLang="ja-JP" sz="1600" dirty="0">
                <a:solidFill>
                  <a:srgbClr val="FF0000"/>
                </a:solidFill>
              </a:rPr>
              <a:t>Serial Monitor</a:t>
            </a:r>
          </a:p>
          <a:p>
            <a:pPr lvl="1"/>
            <a:r>
              <a:rPr lang="en-US" altLang="ja-JP" sz="1300" dirty="0">
                <a:solidFill>
                  <a:srgbClr val="FF0000"/>
                </a:solidFill>
              </a:rPr>
              <a:t>serial object</a:t>
            </a:r>
          </a:p>
          <a:p>
            <a:pPr lvl="1"/>
            <a:r>
              <a:rPr lang="en-US" altLang="ja-JP" sz="1300" dirty="0" err="1">
                <a:solidFill>
                  <a:srgbClr val="FF0000"/>
                </a:solidFill>
              </a:rPr>
              <a:t>serial_println</a:t>
            </a:r>
            <a:r>
              <a:rPr lang="en-US" altLang="ja-JP" sz="1300" dirty="0">
                <a:solidFill>
                  <a:srgbClr val="FF0000"/>
                </a:solidFill>
              </a:rPr>
              <a:t> object</a:t>
            </a:r>
          </a:p>
          <a:p>
            <a:r>
              <a:rPr lang="en-US" altLang="ja-JP" sz="1600" dirty="0">
                <a:solidFill>
                  <a:srgbClr val="FF0000"/>
                </a:solidFill>
              </a:rPr>
              <a:t>Digital Input</a:t>
            </a:r>
          </a:p>
          <a:p>
            <a:pPr lvl="1"/>
            <a:r>
              <a:rPr lang="en-US" altLang="ja-JP" sz="1300" dirty="0" err="1">
                <a:solidFill>
                  <a:srgbClr val="FF0000"/>
                </a:solidFill>
              </a:rPr>
              <a:t>din_change</a:t>
            </a:r>
            <a:r>
              <a:rPr lang="en-US" altLang="ja-JP" sz="1300" dirty="0">
                <a:solidFill>
                  <a:srgbClr val="FF0000"/>
                </a:solidFill>
              </a:rPr>
              <a:t> object</a:t>
            </a:r>
          </a:p>
          <a:p>
            <a:pPr lvl="1"/>
            <a:r>
              <a:rPr lang="en-US" altLang="ja-JP" sz="1300" dirty="0">
                <a:solidFill>
                  <a:srgbClr val="FF0000"/>
                </a:solidFill>
              </a:rPr>
              <a:t>toggle object</a:t>
            </a:r>
          </a:p>
          <a:p>
            <a:pPr lvl="1"/>
            <a:r>
              <a:rPr lang="en-US" altLang="ja-JP" sz="1300" dirty="0">
                <a:solidFill>
                  <a:srgbClr val="FF0000"/>
                </a:solidFill>
              </a:rPr>
              <a:t>pull-up resistor</a:t>
            </a:r>
          </a:p>
          <a:p>
            <a:pPr lvl="1"/>
            <a:r>
              <a:rPr lang="en-US" altLang="ja-JP" sz="1300" dirty="0">
                <a:solidFill>
                  <a:srgbClr val="FF0000"/>
                </a:solidFill>
              </a:rPr>
              <a:t>chatter (contact bounce)</a:t>
            </a:r>
          </a:p>
        </p:txBody>
      </p:sp>
    </p:spTree>
    <p:extLst>
      <p:ext uri="{BB962C8B-B14F-4D97-AF65-F5344CB8AC3E}">
        <p14:creationId xmlns:p14="http://schemas.microsoft.com/office/powerpoint/2010/main" val="40093643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5F977E-A129-784A-B8D4-A5CBAEACCC65}"/>
              </a:ext>
            </a:extLst>
          </p:cNvPr>
          <p:cNvSpPr>
            <a:spLocks noGrp="1"/>
          </p:cNvSpPr>
          <p:nvPr>
            <p:ph type="title"/>
          </p:nvPr>
        </p:nvSpPr>
        <p:spPr/>
        <p:txBody>
          <a:bodyPr/>
          <a:lstStyle/>
          <a:p>
            <a:r>
              <a:rPr kumimoji="1" lang="en-US" altLang="ja-JP" dirty="0"/>
              <a:t>Writing Assignment #1</a:t>
            </a:r>
            <a:endParaRPr kumimoji="1" lang="ja-JP" altLang="en-US"/>
          </a:p>
        </p:txBody>
      </p:sp>
      <p:sp>
        <p:nvSpPr>
          <p:cNvPr id="3" name="コンテンツ プレースホルダー 2">
            <a:extLst>
              <a:ext uri="{FF2B5EF4-FFF2-40B4-BE49-F238E27FC236}">
                <a16:creationId xmlns:a16="http://schemas.microsoft.com/office/drawing/2014/main" id="{D49AF0A2-A5F2-9842-A808-67E64A691614}"/>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t>		</a:t>
            </a:r>
            <a:r>
              <a:rPr kumimoji="1" lang="en-US" altLang="ja-JP" dirty="0">
                <a:solidFill>
                  <a:srgbClr val="FF0000"/>
                </a:solidFill>
              </a:rPr>
              <a:t>Deadline: August 7</a:t>
            </a:r>
            <a:r>
              <a:rPr kumimoji="1" lang="en-US" altLang="ja-JP" baseline="30000" dirty="0">
                <a:solidFill>
                  <a:srgbClr val="FF0000"/>
                </a:solidFill>
              </a:rPr>
              <a:t>th</a:t>
            </a:r>
            <a:r>
              <a:rPr kumimoji="1" lang="en-US" altLang="ja-JP" dirty="0">
                <a:solidFill>
                  <a:srgbClr val="FF0000"/>
                </a:solidFill>
              </a:rPr>
              <a:t> 23:59.</a:t>
            </a:r>
            <a:endParaRPr kumimoji="1" lang="ja-JP" altLang="en-US">
              <a:solidFill>
                <a:srgbClr val="FF0000"/>
              </a:solidFill>
            </a:endParaRPr>
          </a:p>
        </p:txBody>
      </p:sp>
      <p:sp>
        <p:nvSpPr>
          <p:cNvPr id="4" name="スライド番号プレースホルダー 3">
            <a:extLst>
              <a:ext uri="{FF2B5EF4-FFF2-40B4-BE49-F238E27FC236}">
                <a16:creationId xmlns:a16="http://schemas.microsoft.com/office/drawing/2014/main" id="{FDB8C727-5360-CF43-9B8A-3138E638CBC5}"/>
              </a:ext>
            </a:extLst>
          </p:cNvPr>
          <p:cNvSpPr>
            <a:spLocks noGrp="1"/>
          </p:cNvSpPr>
          <p:nvPr>
            <p:ph type="sldNum" sz="quarter" idx="12"/>
          </p:nvPr>
        </p:nvSpPr>
        <p:spPr/>
        <p:txBody>
          <a:bodyPr/>
          <a:lstStyle/>
          <a:p>
            <a:fld id="{D5DDEC14-9F2A-1C40-9F92-7E724392E266}" type="slidenum">
              <a:rPr kumimoji="1" lang="ja-JP" altLang="en-US" smtClean="0"/>
              <a:t>172</a:t>
            </a:fld>
            <a:endParaRPr kumimoji="1" lang="ja-JP" altLang="en-US"/>
          </a:p>
        </p:txBody>
      </p:sp>
    </p:spTree>
    <p:extLst>
      <p:ext uri="{BB962C8B-B14F-4D97-AF65-F5344CB8AC3E}">
        <p14:creationId xmlns:p14="http://schemas.microsoft.com/office/powerpoint/2010/main" val="28967410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570E9-D456-C142-9A86-92CB086AC1FF}"/>
              </a:ext>
            </a:extLst>
          </p:cNvPr>
          <p:cNvSpPr>
            <a:spLocks noGrp="1"/>
          </p:cNvSpPr>
          <p:nvPr>
            <p:ph type="title"/>
          </p:nvPr>
        </p:nvSpPr>
        <p:spPr/>
        <p:txBody>
          <a:bodyPr/>
          <a:lstStyle/>
          <a:p>
            <a:r>
              <a:rPr kumimoji="1" lang="en-US" altLang="ja-JP" dirty="0"/>
              <a:t>Midterm Project </a:t>
            </a:r>
            <a:r>
              <a:rPr lang="en-US" altLang="ja-JP" dirty="0"/>
              <a:t>Proposal #1</a:t>
            </a:r>
            <a:br>
              <a:rPr lang="en-US" altLang="ja-JP" dirty="0"/>
            </a:br>
            <a:r>
              <a:rPr lang="en-US" altLang="ja-JP" dirty="0"/>
              <a:t>(part of your midterm grade)</a:t>
            </a:r>
            <a:endParaRPr kumimoji="1" lang="ja-JP" altLang="en-US"/>
          </a:p>
        </p:txBody>
      </p:sp>
      <p:sp>
        <p:nvSpPr>
          <p:cNvPr id="3" name="コンテンツ プレースホルダー 2">
            <a:extLst>
              <a:ext uri="{FF2B5EF4-FFF2-40B4-BE49-F238E27FC236}">
                <a16:creationId xmlns:a16="http://schemas.microsoft.com/office/drawing/2014/main" id="{BCA550AC-FCA3-FB42-AD7E-A2DF5D8A9181}"/>
              </a:ext>
            </a:extLst>
          </p:cNvPr>
          <p:cNvSpPr>
            <a:spLocks noGrp="1"/>
          </p:cNvSpPr>
          <p:nvPr>
            <p:ph idx="1"/>
          </p:nvPr>
        </p:nvSpPr>
        <p:spPr/>
        <p:txBody>
          <a:bodyPr>
            <a:normAutofit fontScale="62500" lnSpcReduction="20000"/>
          </a:bodyPr>
          <a:lstStyle/>
          <a:p>
            <a:r>
              <a:rPr lang="en-US" altLang="ja-JP" dirty="0"/>
              <a:t>Write a brief note what is the design concept of your busy board.</a:t>
            </a:r>
          </a:p>
          <a:p>
            <a:pPr marL="0" indent="0">
              <a:buNone/>
            </a:pPr>
            <a:r>
              <a:rPr lang="en-US" altLang="ja-JP" dirty="0"/>
              <a:t>(In other words, explain what and why).</a:t>
            </a:r>
          </a:p>
          <a:p>
            <a:endParaRPr lang="en-US" altLang="ja-JP" dirty="0"/>
          </a:p>
          <a:p>
            <a:pPr lvl="1"/>
            <a:r>
              <a:rPr lang="en-US" altLang="ja-JP" dirty="0"/>
              <a:t>What do you focus on in your design? colors, tactile texture, sound, materials?</a:t>
            </a:r>
          </a:p>
          <a:p>
            <a:pPr lvl="1"/>
            <a:r>
              <a:rPr lang="en-US" altLang="ja-JP" dirty="0"/>
              <a:t>What do you use? Why you use them?</a:t>
            </a:r>
          </a:p>
          <a:p>
            <a:pPr lvl="1"/>
            <a:endParaRPr lang="en-US" altLang="ja-JP" dirty="0"/>
          </a:p>
          <a:p>
            <a:r>
              <a:rPr lang="en-US" altLang="ja-JP" dirty="0"/>
              <a:t>The purchase list must be included (</a:t>
            </a:r>
            <a:r>
              <a:rPr lang="en-US" altLang="ja-JP" b="1" u="sng" dirty="0">
                <a:solidFill>
                  <a:srgbClr val="FF0000"/>
                </a:solidFill>
              </a:rPr>
              <a:t>the purchase must be completed</a:t>
            </a:r>
            <a:r>
              <a:rPr lang="en-US" altLang="ja-JP" dirty="0"/>
              <a:t>).</a:t>
            </a:r>
          </a:p>
          <a:p>
            <a:endParaRPr lang="en-US" altLang="ja-JP" dirty="0"/>
          </a:p>
          <a:p>
            <a:r>
              <a:rPr lang="en-US" altLang="ja-JP" dirty="0"/>
              <a:t>Don’t forget to organize your writing with sections (and subsections if necessary).</a:t>
            </a:r>
            <a:br>
              <a:rPr lang="en-US" altLang="ja-JP" dirty="0"/>
            </a:br>
            <a:endParaRPr lang="en-US" altLang="ja-JP" dirty="0"/>
          </a:p>
          <a:p>
            <a:pPr marL="0" indent="0">
              <a:buNone/>
            </a:pPr>
            <a:r>
              <a:rPr lang="en-US" altLang="ja-JP" dirty="0"/>
              <a:t>				Max 300 words (expect the purchase list).</a:t>
            </a:r>
          </a:p>
          <a:p>
            <a:pPr marL="0" indent="0">
              <a:buNone/>
            </a:pPr>
            <a:endParaRPr lang="en-US" altLang="ja-JP" dirty="0"/>
          </a:p>
          <a:p>
            <a:pPr marL="0" indent="0">
              <a:buNone/>
            </a:pPr>
            <a:r>
              <a:rPr lang="en-US" altLang="ja-JP" dirty="0"/>
              <a:t>			</a:t>
            </a:r>
            <a:r>
              <a:rPr lang="en-US" altLang="ja-JP" dirty="0">
                <a:solidFill>
                  <a:srgbClr val="FF0000"/>
                </a:solidFill>
              </a:rPr>
              <a:t>Deadline: August 10</a:t>
            </a:r>
            <a:r>
              <a:rPr lang="en-US" altLang="ja-JP" baseline="30000" dirty="0">
                <a:solidFill>
                  <a:srgbClr val="FF0000"/>
                </a:solidFill>
              </a:rPr>
              <a:t>th</a:t>
            </a:r>
            <a:r>
              <a:rPr lang="en-US" altLang="ja-JP" dirty="0">
                <a:solidFill>
                  <a:srgbClr val="FF0000"/>
                </a:solidFill>
              </a:rPr>
              <a:t> 23:59.</a:t>
            </a:r>
          </a:p>
        </p:txBody>
      </p:sp>
      <p:sp>
        <p:nvSpPr>
          <p:cNvPr id="4" name="スライド番号プレースホルダー 3">
            <a:extLst>
              <a:ext uri="{FF2B5EF4-FFF2-40B4-BE49-F238E27FC236}">
                <a16:creationId xmlns:a16="http://schemas.microsoft.com/office/drawing/2014/main" id="{135CBC1D-7FF0-2D44-AA83-37C2E9B5861C}"/>
              </a:ext>
            </a:extLst>
          </p:cNvPr>
          <p:cNvSpPr>
            <a:spLocks noGrp="1"/>
          </p:cNvSpPr>
          <p:nvPr>
            <p:ph type="sldNum" sz="quarter" idx="12"/>
          </p:nvPr>
        </p:nvSpPr>
        <p:spPr/>
        <p:txBody>
          <a:bodyPr/>
          <a:lstStyle/>
          <a:p>
            <a:fld id="{D5DDEC14-9F2A-1C40-9F92-7E724392E266}" type="slidenum">
              <a:rPr kumimoji="1" lang="ja-JP" altLang="en-US" smtClean="0"/>
              <a:t>173</a:t>
            </a:fld>
            <a:endParaRPr kumimoji="1" lang="ja-JP" altLang="en-US"/>
          </a:p>
        </p:txBody>
      </p:sp>
    </p:spTree>
    <p:extLst>
      <p:ext uri="{BB962C8B-B14F-4D97-AF65-F5344CB8AC3E}">
        <p14:creationId xmlns:p14="http://schemas.microsoft.com/office/powerpoint/2010/main" val="11056283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5F977E-A129-784A-B8D4-A5CBAEACCC65}"/>
              </a:ext>
            </a:extLst>
          </p:cNvPr>
          <p:cNvSpPr>
            <a:spLocks noGrp="1"/>
          </p:cNvSpPr>
          <p:nvPr>
            <p:ph type="title"/>
          </p:nvPr>
        </p:nvSpPr>
        <p:spPr/>
        <p:txBody>
          <a:bodyPr/>
          <a:lstStyle/>
          <a:p>
            <a:r>
              <a:rPr lang="en-US" altLang="ja-JP" dirty="0"/>
              <a:t>Midterm Project Proposal #1</a:t>
            </a:r>
            <a:br>
              <a:rPr lang="en-US" altLang="ja-JP" dirty="0"/>
            </a:br>
            <a:r>
              <a:rPr lang="en-US" altLang="ja-JP" dirty="0"/>
              <a:t>(part of your midterm grade)</a:t>
            </a:r>
            <a:endParaRPr kumimoji="1" lang="ja-JP" altLang="en-US"/>
          </a:p>
        </p:txBody>
      </p:sp>
      <p:sp>
        <p:nvSpPr>
          <p:cNvPr id="3" name="コンテンツ プレースホルダー 2">
            <a:extLst>
              <a:ext uri="{FF2B5EF4-FFF2-40B4-BE49-F238E27FC236}">
                <a16:creationId xmlns:a16="http://schemas.microsoft.com/office/drawing/2014/main" id="{D49AF0A2-A5F2-9842-A808-67E64A691614}"/>
              </a:ext>
            </a:extLst>
          </p:cNvPr>
          <p:cNvSpPr>
            <a:spLocks noGrp="1"/>
          </p:cNvSpPr>
          <p:nvPr>
            <p:ph idx="1"/>
          </p:nvPr>
        </p:nvSpPr>
        <p:spPr>
          <a:xfrm>
            <a:off x="838200" y="1825625"/>
            <a:ext cx="5268646" cy="4351338"/>
          </a:xfrm>
        </p:spPr>
        <p:txBody>
          <a:bodyPr>
            <a:normAutofit/>
          </a:bodyPr>
          <a:lstStyle/>
          <a:p>
            <a:r>
              <a:rPr kumimoji="1" lang="en-US" altLang="ja-JP" sz="2000" dirty="0"/>
              <a:t>You can go to</a:t>
            </a:r>
            <a:r>
              <a:rPr lang="en-US" altLang="ja-JP" sz="2000" dirty="0"/>
              <a:t> DAISO or</a:t>
            </a:r>
            <a:r>
              <a:rPr lang="ja-JP" altLang="en-US" sz="2000"/>
              <a:t>名創優品</a:t>
            </a:r>
            <a:r>
              <a:rPr lang="en-US" altLang="ja-JP" sz="2000" dirty="0"/>
              <a:t> to cheap materials.</a:t>
            </a:r>
          </a:p>
          <a:p>
            <a:endParaRPr kumimoji="1" lang="en-US" altLang="ja-JP" sz="2000" dirty="0"/>
          </a:p>
          <a:p>
            <a:r>
              <a:rPr kumimoji="1" lang="en-US" altLang="ja-JP" sz="2000" dirty="0"/>
              <a:t>Yet, it is highly recommended to search for materials that fit your concept as possible.</a:t>
            </a:r>
          </a:p>
          <a:p>
            <a:pPr marL="0" indent="0">
              <a:buNone/>
            </a:pPr>
            <a:endParaRPr lang="en-US" altLang="ja-JP" sz="2000" dirty="0"/>
          </a:p>
          <a:p>
            <a:pPr marL="0" indent="0">
              <a:buNone/>
            </a:pPr>
            <a:r>
              <a:rPr kumimoji="1" lang="en-US" altLang="ja-JP" sz="2000" dirty="0">
                <a:solidFill>
                  <a:srgbClr val="FF0000"/>
                </a:solidFill>
              </a:rPr>
              <a:t>Don’t randomly create one without any concept!!</a:t>
            </a:r>
          </a:p>
          <a:p>
            <a:pPr marL="0" indent="0">
              <a:buNone/>
            </a:pPr>
            <a:endParaRPr kumimoji="1" lang="en-US" altLang="ja-JP" sz="2000" dirty="0">
              <a:solidFill>
                <a:srgbClr val="FF0000"/>
              </a:solidFill>
            </a:endParaRPr>
          </a:p>
        </p:txBody>
      </p:sp>
      <p:sp>
        <p:nvSpPr>
          <p:cNvPr id="4" name="スライド番号プレースホルダー 3">
            <a:extLst>
              <a:ext uri="{FF2B5EF4-FFF2-40B4-BE49-F238E27FC236}">
                <a16:creationId xmlns:a16="http://schemas.microsoft.com/office/drawing/2014/main" id="{FDB8C727-5360-CF43-9B8A-3138E638CBC5}"/>
              </a:ext>
            </a:extLst>
          </p:cNvPr>
          <p:cNvSpPr>
            <a:spLocks noGrp="1"/>
          </p:cNvSpPr>
          <p:nvPr>
            <p:ph type="sldNum" sz="quarter" idx="12"/>
          </p:nvPr>
        </p:nvSpPr>
        <p:spPr/>
        <p:txBody>
          <a:bodyPr/>
          <a:lstStyle/>
          <a:p>
            <a:fld id="{D5DDEC14-9F2A-1C40-9F92-7E724392E266}" type="slidenum">
              <a:rPr kumimoji="1" lang="ja-JP" altLang="en-US" smtClean="0"/>
              <a:t>174</a:t>
            </a:fld>
            <a:endParaRPr kumimoji="1" lang="ja-JP" altLang="en-US"/>
          </a:p>
        </p:txBody>
      </p:sp>
      <p:pic>
        <p:nvPicPr>
          <p:cNvPr id="7" name="図 6" descr="屋内, ピンク, テーブル, 小さい が含まれている画像&#10;&#10;自動的に生成された説明">
            <a:extLst>
              <a:ext uri="{FF2B5EF4-FFF2-40B4-BE49-F238E27FC236}">
                <a16:creationId xmlns:a16="http://schemas.microsoft.com/office/drawing/2014/main" id="{3A7B603F-B9EB-4241-A826-42D058F548A1}"/>
              </a:ext>
            </a:extLst>
          </p:cNvPr>
          <p:cNvPicPr>
            <a:picLocks noChangeAspect="1"/>
          </p:cNvPicPr>
          <p:nvPr/>
        </p:nvPicPr>
        <p:blipFill>
          <a:blip r:embed="rId2"/>
          <a:stretch>
            <a:fillRect/>
          </a:stretch>
        </p:blipFill>
        <p:spPr>
          <a:xfrm>
            <a:off x="6096000" y="1825625"/>
            <a:ext cx="5268646" cy="4351337"/>
          </a:xfrm>
          <a:prstGeom prst="rect">
            <a:avLst/>
          </a:prstGeom>
        </p:spPr>
      </p:pic>
    </p:spTree>
    <p:extLst>
      <p:ext uri="{BB962C8B-B14F-4D97-AF65-F5344CB8AC3E}">
        <p14:creationId xmlns:p14="http://schemas.microsoft.com/office/powerpoint/2010/main" val="2967566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1.1: </a:t>
            </a:r>
            <a:br>
              <a:rPr lang="en-US" altLang="ja-JP" sz="2800" dirty="0"/>
            </a:br>
            <a:r>
              <a:rPr lang="en-US" altLang="ja-JP" sz="2800" dirty="0"/>
              <a:t>Introduction to </a:t>
            </a:r>
            <a:br>
              <a:rPr lang="en-US" altLang="ja-JP" sz="2800" dirty="0"/>
            </a:br>
            <a:r>
              <a:rPr lang="en-US" altLang="ja-JP" sz="2800" dirty="0"/>
              <a:t>the </a:t>
            </a:r>
            <a:r>
              <a:rPr lang="en-US" altLang="ja-JP" sz="2800" dirty="0" err="1"/>
              <a:t>Ardestan</a:t>
            </a:r>
            <a:r>
              <a:rPr lang="en-US" altLang="ja-JP" sz="2800" dirty="0"/>
              <a:t> Visual Programming Language</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18</a:t>
            </a:fld>
            <a:endParaRPr kumimoji="1" lang="ja-JP" altLang="en-US"/>
          </a:p>
        </p:txBody>
      </p:sp>
    </p:spTree>
    <p:extLst>
      <p:ext uri="{BB962C8B-B14F-4D97-AF65-F5344CB8AC3E}">
        <p14:creationId xmlns:p14="http://schemas.microsoft.com/office/powerpoint/2010/main" val="2692020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9D788B-59B7-8B41-B1E7-40691FFAEA6F}"/>
              </a:ext>
            </a:extLst>
          </p:cNvPr>
          <p:cNvSpPr>
            <a:spLocks noGrp="1"/>
          </p:cNvSpPr>
          <p:nvPr>
            <p:ph type="title"/>
          </p:nvPr>
        </p:nvSpPr>
        <p:spPr/>
        <p:txBody>
          <a:bodyPr>
            <a:normAutofit/>
          </a:bodyPr>
          <a:lstStyle/>
          <a:p>
            <a:r>
              <a:rPr lang="en-US" altLang="ja-JP" sz="3600" dirty="0"/>
              <a:t>How to Program an Arduino in Ardestan</a:t>
            </a:r>
            <a:endParaRPr kumimoji="1" lang="ja-JP" altLang="en-US" sz="3600"/>
          </a:p>
        </p:txBody>
      </p:sp>
      <p:sp>
        <p:nvSpPr>
          <p:cNvPr id="3" name="コンテンツ プレースホルダー 2">
            <a:extLst>
              <a:ext uri="{FF2B5EF4-FFF2-40B4-BE49-F238E27FC236}">
                <a16:creationId xmlns:a16="http://schemas.microsoft.com/office/drawing/2014/main" id="{8E231849-7BD8-1148-B8F7-3D13A641BB23}"/>
              </a:ext>
            </a:extLst>
          </p:cNvPr>
          <p:cNvSpPr>
            <a:spLocks noGrp="1"/>
          </p:cNvSpPr>
          <p:nvPr>
            <p:ph idx="1"/>
          </p:nvPr>
        </p:nvSpPr>
        <p:spPr/>
        <p:txBody>
          <a:bodyPr/>
          <a:lstStyle/>
          <a:p>
            <a:pPr marL="0" indent="0">
              <a:buNone/>
            </a:pPr>
            <a:r>
              <a:rPr kumimoji="1" lang="en-US" altLang="ja-JP" dirty="0"/>
              <a:t> </a:t>
            </a:r>
            <a:endParaRPr kumimoji="1" lang="ja-JP" altLang="en-US"/>
          </a:p>
        </p:txBody>
      </p:sp>
      <p:sp>
        <p:nvSpPr>
          <p:cNvPr id="4" name="スライド番号プレースホルダー 3">
            <a:extLst>
              <a:ext uri="{FF2B5EF4-FFF2-40B4-BE49-F238E27FC236}">
                <a16:creationId xmlns:a16="http://schemas.microsoft.com/office/drawing/2014/main" id="{47496176-5F47-BC42-8ACF-B2AB41463439}"/>
              </a:ext>
            </a:extLst>
          </p:cNvPr>
          <p:cNvSpPr>
            <a:spLocks noGrp="1"/>
          </p:cNvSpPr>
          <p:nvPr>
            <p:ph type="sldNum" sz="quarter" idx="12"/>
          </p:nvPr>
        </p:nvSpPr>
        <p:spPr/>
        <p:txBody>
          <a:bodyPr/>
          <a:lstStyle/>
          <a:p>
            <a:fld id="{D5DDEC14-9F2A-1C40-9F92-7E724392E266}" type="slidenum">
              <a:rPr kumimoji="1" lang="ja-JP" altLang="en-US" smtClean="0"/>
              <a:t>19</a:t>
            </a:fld>
            <a:endParaRPr kumimoji="1" lang="ja-JP" altLang="en-US"/>
          </a:p>
        </p:txBody>
      </p:sp>
      <p:pic>
        <p:nvPicPr>
          <p:cNvPr id="5" name="図 4">
            <a:extLst>
              <a:ext uri="{FF2B5EF4-FFF2-40B4-BE49-F238E27FC236}">
                <a16:creationId xmlns:a16="http://schemas.microsoft.com/office/drawing/2014/main" id="{33A8A325-45D0-034B-AE67-F81E9AA23F60}"/>
              </a:ext>
            </a:extLst>
          </p:cNvPr>
          <p:cNvPicPr>
            <a:picLocks noChangeAspect="1"/>
          </p:cNvPicPr>
          <p:nvPr/>
        </p:nvPicPr>
        <p:blipFill rotWithShape="1">
          <a:blip r:embed="rId2"/>
          <a:srcRect r="59421"/>
          <a:stretch/>
        </p:blipFill>
        <p:spPr>
          <a:xfrm>
            <a:off x="1052813" y="2040225"/>
            <a:ext cx="2161514" cy="2477057"/>
          </a:xfrm>
          <a:prstGeom prst="rect">
            <a:avLst/>
          </a:prstGeom>
        </p:spPr>
      </p:pic>
      <p:pic>
        <p:nvPicPr>
          <p:cNvPr id="6" name="図 5">
            <a:extLst>
              <a:ext uri="{FF2B5EF4-FFF2-40B4-BE49-F238E27FC236}">
                <a16:creationId xmlns:a16="http://schemas.microsoft.com/office/drawing/2014/main" id="{4EB30802-66B2-6A45-836A-FC345523DBB0}"/>
              </a:ext>
            </a:extLst>
          </p:cNvPr>
          <p:cNvPicPr>
            <a:picLocks noChangeAspect="1"/>
          </p:cNvPicPr>
          <p:nvPr/>
        </p:nvPicPr>
        <p:blipFill>
          <a:blip r:embed="rId3"/>
          <a:stretch>
            <a:fillRect/>
          </a:stretch>
        </p:blipFill>
        <p:spPr>
          <a:xfrm>
            <a:off x="8607564" y="2040225"/>
            <a:ext cx="2606750" cy="2606750"/>
          </a:xfrm>
          <a:prstGeom prst="rect">
            <a:avLst/>
          </a:prstGeom>
        </p:spPr>
      </p:pic>
      <p:sp>
        <p:nvSpPr>
          <p:cNvPr id="7" name="正方形/長方形 6">
            <a:extLst>
              <a:ext uri="{FF2B5EF4-FFF2-40B4-BE49-F238E27FC236}">
                <a16:creationId xmlns:a16="http://schemas.microsoft.com/office/drawing/2014/main" id="{4D98180F-03CB-FD49-9EB6-5AD7BAB32C13}"/>
              </a:ext>
            </a:extLst>
          </p:cNvPr>
          <p:cNvSpPr/>
          <p:nvPr/>
        </p:nvSpPr>
        <p:spPr>
          <a:xfrm>
            <a:off x="579206" y="6411954"/>
            <a:ext cx="10515600" cy="253916"/>
          </a:xfrm>
          <a:prstGeom prst="rect">
            <a:avLst/>
          </a:prstGeom>
        </p:spPr>
        <p:txBody>
          <a:bodyPr wrap="square">
            <a:spAutoFit/>
          </a:bodyPr>
          <a:lstStyle/>
          <a:p>
            <a:pPr algn="just"/>
            <a:r>
              <a:rPr lang="en-US" altLang="ja-JP" sz="1050" dirty="0">
                <a:latin typeface="Courier New" panose="02070309020205020404" pitchFamily="49" charset="0"/>
                <a:cs typeface="Courier New" panose="02070309020205020404" pitchFamily="49" charset="0"/>
              </a:rPr>
              <a:t>Image of Arduino: </a:t>
            </a:r>
            <a:r>
              <a:rPr lang="en-US" altLang="ja-JP" sz="1050" dirty="0">
                <a:latin typeface="Courier New" panose="02070309020205020404" pitchFamily="49" charset="0"/>
                <a:cs typeface="Courier New" panose="02070309020205020404" pitchFamily="49" charset="0"/>
                <a:hlinkClick r:id="rId4"/>
              </a:rPr>
              <a:t>https://commons.wikimedia.org/wiki/File:Arduino_Uno_-_R3.jpg</a:t>
            </a:r>
            <a:r>
              <a:rPr lang="en-US" altLang="ja-JP" sz="1050" dirty="0">
                <a:latin typeface="Courier New" panose="02070309020205020404" pitchFamily="49" charset="0"/>
                <a:cs typeface="Courier New" panose="02070309020205020404" pitchFamily="49" charset="0"/>
              </a:rPr>
              <a:t> (Creative Commons Attribution 2.0 Generic license).</a:t>
            </a:r>
            <a:endParaRPr lang="ja-JP" altLang="en-US" sz="1050">
              <a:latin typeface="Courier New" panose="02070309020205020404" pitchFamily="49" charset="0"/>
              <a:cs typeface="Courier New" panose="02070309020205020404" pitchFamily="49" charset="0"/>
            </a:endParaRPr>
          </a:p>
        </p:txBody>
      </p:sp>
      <p:sp>
        <p:nvSpPr>
          <p:cNvPr id="8" name="テキスト ボックス 7">
            <a:extLst>
              <a:ext uri="{FF2B5EF4-FFF2-40B4-BE49-F238E27FC236}">
                <a16:creationId xmlns:a16="http://schemas.microsoft.com/office/drawing/2014/main" id="{C1F5240C-4439-7840-971F-739FFA04AB41}"/>
              </a:ext>
            </a:extLst>
          </p:cNvPr>
          <p:cNvSpPr txBox="1"/>
          <p:nvPr/>
        </p:nvSpPr>
        <p:spPr>
          <a:xfrm>
            <a:off x="439721" y="4804932"/>
            <a:ext cx="3764172" cy="338554"/>
          </a:xfrm>
          <a:prstGeom prst="rect">
            <a:avLst/>
          </a:prstGeom>
          <a:noFill/>
        </p:spPr>
        <p:txBody>
          <a:bodyPr wrap="none" rtlCol="0">
            <a:spAutoFit/>
          </a:bodyPr>
          <a:lstStyle/>
          <a:p>
            <a:r>
              <a:rPr lang="en-US" altLang="ja-JP" sz="1600" dirty="0">
                <a:latin typeface="Courier New" panose="02070309020205020404" pitchFamily="49" charset="0"/>
                <a:cs typeface="Courier New" panose="02070309020205020404" pitchFamily="49" charset="0"/>
              </a:rPr>
              <a:t>A visual program in Ardestan.</a:t>
            </a:r>
            <a:endParaRPr lang="ja-JP" altLang="en-US" sz="1600">
              <a:latin typeface="Courier New" panose="02070309020205020404" pitchFamily="49" charset="0"/>
              <a:cs typeface="Courier New" panose="02070309020205020404" pitchFamily="49" charset="0"/>
            </a:endParaRPr>
          </a:p>
        </p:txBody>
      </p:sp>
      <p:sp>
        <p:nvSpPr>
          <p:cNvPr id="9" name="テキスト ボックス 8">
            <a:extLst>
              <a:ext uri="{FF2B5EF4-FFF2-40B4-BE49-F238E27FC236}">
                <a16:creationId xmlns:a16="http://schemas.microsoft.com/office/drawing/2014/main" id="{06409CCB-E921-C649-AF8C-11F927CA26F3}"/>
              </a:ext>
            </a:extLst>
          </p:cNvPr>
          <p:cNvSpPr txBox="1"/>
          <p:nvPr/>
        </p:nvSpPr>
        <p:spPr>
          <a:xfrm>
            <a:off x="7291586" y="2221198"/>
            <a:ext cx="925253" cy="338554"/>
          </a:xfrm>
          <a:prstGeom prst="rect">
            <a:avLst/>
          </a:prstGeom>
          <a:noFill/>
        </p:spPr>
        <p:txBody>
          <a:bodyPr wrap="none" rtlCol="0">
            <a:spAutoFit/>
          </a:bodyPr>
          <a:lstStyle/>
          <a:p>
            <a:r>
              <a:rPr lang="en-US" altLang="ja-JP" sz="1600" dirty="0">
                <a:latin typeface="Courier New" panose="02070309020205020404" pitchFamily="49" charset="0"/>
                <a:cs typeface="Courier New" panose="02070309020205020404" pitchFamily="49" charset="0"/>
              </a:rPr>
              <a:t>upload</a:t>
            </a:r>
            <a:endParaRPr lang="ja-JP" altLang="en-US" sz="1600">
              <a:latin typeface="Courier New" panose="02070309020205020404" pitchFamily="49" charset="0"/>
              <a:cs typeface="Courier New" panose="02070309020205020404" pitchFamily="49" charset="0"/>
            </a:endParaRPr>
          </a:p>
        </p:txBody>
      </p:sp>
      <p:sp>
        <p:nvSpPr>
          <p:cNvPr id="10" name="右矢印 9">
            <a:extLst>
              <a:ext uri="{FF2B5EF4-FFF2-40B4-BE49-F238E27FC236}">
                <a16:creationId xmlns:a16="http://schemas.microsoft.com/office/drawing/2014/main" id="{5625F42F-E8E6-7944-B04C-E1FE2F14CD5F}"/>
              </a:ext>
            </a:extLst>
          </p:cNvPr>
          <p:cNvSpPr/>
          <p:nvPr/>
        </p:nvSpPr>
        <p:spPr>
          <a:xfrm>
            <a:off x="3842530" y="2959156"/>
            <a:ext cx="614629" cy="913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ドキュメント">
            <a:extLst>
              <a:ext uri="{FF2B5EF4-FFF2-40B4-BE49-F238E27FC236}">
                <a16:creationId xmlns:a16="http://schemas.microsoft.com/office/drawing/2014/main" id="{B7BC90FD-DD11-FC48-98D7-0A2595D13E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0570" y="1867803"/>
            <a:ext cx="2740751" cy="2740751"/>
          </a:xfrm>
          <a:prstGeom prst="rect">
            <a:avLst/>
          </a:prstGeom>
        </p:spPr>
      </p:pic>
      <p:sp>
        <p:nvSpPr>
          <p:cNvPr id="13" name="右矢印 12">
            <a:extLst>
              <a:ext uri="{FF2B5EF4-FFF2-40B4-BE49-F238E27FC236}">
                <a16:creationId xmlns:a16="http://schemas.microsoft.com/office/drawing/2014/main" id="{BCDA63A8-EE04-2F4B-B65F-E48DF17EC627}"/>
              </a:ext>
            </a:extLst>
          </p:cNvPr>
          <p:cNvSpPr/>
          <p:nvPr/>
        </p:nvSpPr>
        <p:spPr>
          <a:xfrm>
            <a:off x="7457122" y="2972468"/>
            <a:ext cx="594180" cy="913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72DB234-FFB9-B344-9728-6740C0EF16AF}"/>
              </a:ext>
            </a:extLst>
          </p:cNvPr>
          <p:cNvSpPr txBox="1"/>
          <p:nvPr/>
        </p:nvSpPr>
        <p:spPr>
          <a:xfrm>
            <a:off x="4259593" y="4804932"/>
            <a:ext cx="3887603" cy="338554"/>
          </a:xfrm>
          <a:prstGeom prst="rect">
            <a:avLst/>
          </a:prstGeom>
          <a:noFill/>
        </p:spPr>
        <p:txBody>
          <a:bodyPr wrap="none" rtlCol="0">
            <a:spAutoFit/>
          </a:bodyPr>
          <a:lstStyle/>
          <a:p>
            <a:r>
              <a:rPr lang="en-US" altLang="ja-JP" sz="1600" dirty="0">
                <a:latin typeface="Courier New" panose="02070309020205020404" pitchFamily="49" charset="0"/>
                <a:cs typeface="Courier New" panose="02070309020205020404" pitchFamily="49" charset="0"/>
              </a:rPr>
              <a:t>Machine code for your Arduino.</a:t>
            </a:r>
            <a:endParaRPr lang="ja-JP" altLang="en-US" sz="1600">
              <a:latin typeface="Courier New" panose="02070309020205020404" pitchFamily="49" charset="0"/>
              <a:cs typeface="Courier New" panose="02070309020205020404" pitchFamily="49" charset="0"/>
            </a:endParaRPr>
          </a:p>
        </p:txBody>
      </p:sp>
      <p:sp>
        <p:nvSpPr>
          <p:cNvPr id="15" name="テキスト ボックス 14">
            <a:extLst>
              <a:ext uri="{FF2B5EF4-FFF2-40B4-BE49-F238E27FC236}">
                <a16:creationId xmlns:a16="http://schemas.microsoft.com/office/drawing/2014/main" id="{E29106E1-972E-084C-8DB9-22BFE449D02F}"/>
              </a:ext>
            </a:extLst>
          </p:cNvPr>
          <p:cNvSpPr txBox="1"/>
          <p:nvPr/>
        </p:nvSpPr>
        <p:spPr>
          <a:xfrm>
            <a:off x="3605052" y="2272914"/>
            <a:ext cx="1048685" cy="338554"/>
          </a:xfrm>
          <a:prstGeom prst="rect">
            <a:avLst/>
          </a:prstGeom>
          <a:noFill/>
        </p:spPr>
        <p:txBody>
          <a:bodyPr wrap="none" rtlCol="0">
            <a:spAutoFit/>
          </a:bodyPr>
          <a:lstStyle/>
          <a:p>
            <a:r>
              <a:rPr lang="en-US" altLang="ja-JP" sz="1600" dirty="0">
                <a:latin typeface="Courier New" panose="02070309020205020404" pitchFamily="49" charset="0"/>
                <a:cs typeface="Courier New" panose="02070309020205020404" pitchFamily="49" charset="0"/>
              </a:rPr>
              <a:t>compile</a:t>
            </a:r>
            <a:endParaRPr lang="ja-JP" altLang="en-US" sz="1600">
              <a:latin typeface="Courier New" panose="02070309020205020404" pitchFamily="49" charset="0"/>
              <a:cs typeface="Courier New" panose="02070309020205020404" pitchFamily="49" charset="0"/>
            </a:endParaRPr>
          </a:p>
        </p:txBody>
      </p:sp>
      <p:sp>
        <p:nvSpPr>
          <p:cNvPr id="16" name="テキスト ボックス 15">
            <a:extLst>
              <a:ext uri="{FF2B5EF4-FFF2-40B4-BE49-F238E27FC236}">
                <a16:creationId xmlns:a16="http://schemas.microsoft.com/office/drawing/2014/main" id="{46A2E882-4AFF-A349-BBF7-F2E5244D0E80}"/>
              </a:ext>
            </a:extLst>
          </p:cNvPr>
          <p:cNvSpPr txBox="1"/>
          <p:nvPr/>
        </p:nvSpPr>
        <p:spPr>
          <a:xfrm>
            <a:off x="8147196" y="4772882"/>
            <a:ext cx="3887603" cy="338554"/>
          </a:xfrm>
          <a:prstGeom prst="rect">
            <a:avLst/>
          </a:prstGeom>
          <a:noFill/>
        </p:spPr>
        <p:txBody>
          <a:bodyPr wrap="none" rtlCol="0">
            <a:spAutoFit/>
          </a:bodyPr>
          <a:lstStyle/>
          <a:p>
            <a:r>
              <a:rPr lang="en-US" altLang="ja-JP" sz="1600" dirty="0">
                <a:latin typeface="Courier New" panose="02070309020205020404" pitchFamily="49" charset="0"/>
                <a:cs typeface="Courier New" panose="02070309020205020404" pitchFamily="49" charset="0"/>
              </a:rPr>
              <a:t>Your Arduino runs the program!</a:t>
            </a:r>
            <a:endParaRPr lang="ja-JP" altLang="en-US" sz="1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0222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038E8C-BFA2-3047-98BA-11E0B4176403}"/>
              </a:ext>
            </a:extLst>
          </p:cNvPr>
          <p:cNvSpPr>
            <a:spLocks noGrp="1"/>
          </p:cNvSpPr>
          <p:nvPr>
            <p:ph type="title"/>
          </p:nvPr>
        </p:nvSpPr>
        <p:spPr/>
        <p:txBody>
          <a:bodyPr/>
          <a:lstStyle/>
          <a:p>
            <a:r>
              <a:rPr lang="en-US" altLang="ja-CN" dirty="0"/>
              <a:t>Contact: Lecturer</a:t>
            </a:r>
            <a:endParaRPr kumimoji="1" lang="ja-CN" altLang="en-US" dirty="0"/>
          </a:p>
        </p:txBody>
      </p:sp>
      <p:sp>
        <p:nvSpPr>
          <p:cNvPr id="3" name="コンテンツ プレースホルダー 2">
            <a:extLst>
              <a:ext uri="{FF2B5EF4-FFF2-40B4-BE49-F238E27FC236}">
                <a16:creationId xmlns:a16="http://schemas.microsoft.com/office/drawing/2014/main" id="{3B198611-1A79-2E40-9E6C-8FD1A5E0019A}"/>
              </a:ext>
            </a:extLst>
          </p:cNvPr>
          <p:cNvSpPr>
            <a:spLocks noGrp="1"/>
          </p:cNvSpPr>
          <p:nvPr>
            <p:ph idx="1"/>
          </p:nvPr>
        </p:nvSpPr>
        <p:spPr/>
        <p:txBody>
          <a:bodyPr>
            <a:normAutofit fontScale="92500" lnSpcReduction="10000"/>
          </a:bodyPr>
          <a:lstStyle/>
          <a:p>
            <a:pPr marL="0" indent="0" algn="ctr">
              <a:buNone/>
            </a:pPr>
            <a:r>
              <a:rPr lang="en-US" altLang="ja-CN" dirty="0"/>
              <a:t>Hiroki Nishino, Ph.D.</a:t>
            </a:r>
            <a:r>
              <a:rPr lang="ja-JP" altLang="en-US"/>
              <a:t> </a:t>
            </a:r>
            <a:endParaRPr lang="en-US" altLang="ja-CN" dirty="0"/>
          </a:p>
          <a:p>
            <a:pPr marL="0" indent="0">
              <a:buNone/>
            </a:pPr>
            <a:endParaRPr lang="en-US" altLang="ja-CN" dirty="0"/>
          </a:p>
          <a:p>
            <a:pPr marL="0" indent="0" algn="ctr">
              <a:buNone/>
            </a:pPr>
            <a:r>
              <a:rPr lang="en-US" altLang="ja-CN" dirty="0">
                <a:hlinkClick r:id="rId2"/>
              </a:rPr>
              <a:t>hiroki.nishino@gmail.com</a:t>
            </a:r>
            <a:r>
              <a:rPr lang="en-US" altLang="ja-CN" dirty="0"/>
              <a:t>	</a:t>
            </a:r>
          </a:p>
          <a:p>
            <a:pPr marL="0" indent="0" algn="ctr">
              <a:buNone/>
            </a:pPr>
            <a:r>
              <a:rPr lang="en-US" altLang="ja-CN" dirty="0">
                <a:solidFill>
                  <a:srgbClr val="C00000"/>
                </a:solidFill>
              </a:rPr>
              <a:t>Must be by email! (no WeChat!)</a:t>
            </a:r>
          </a:p>
          <a:p>
            <a:endParaRPr lang="en-US" altLang="ja-CN" dirty="0"/>
          </a:p>
          <a:p>
            <a:endParaRPr lang="en-US" altLang="ja-CN" dirty="0"/>
          </a:p>
          <a:p>
            <a:pPr marL="0" indent="0">
              <a:buNone/>
            </a:pPr>
            <a:r>
              <a:rPr lang="en-US" altLang="ja-CN" sz="1800" dirty="0"/>
              <a:t>NOTE: Don’t call me Prof. Nishino. Just Hiroki or Dr. Nishino is okay. Some students prefer to call me ‘Hiroki sensei’ or simple ‘sensei’. </a:t>
            </a:r>
          </a:p>
          <a:p>
            <a:pPr marL="0" indent="0">
              <a:buNone/>
            </a:pPr>
            <a:r>
              <a:rPr lang="en-US" altLang="ja-CN" sz="1800" dirty="0"/>
              <a:t>      </a:t>
            </a:r>
          </a:p>
          <a:p>
            <a:pPr marL="0" indent="0">
              <a:buNone/>
            </a:pPr>
            <a:r>
              <a:rPr lang="en-US" altLang="ja-CN" sz="1800" dirty="0"/>
              <a:t>Also, don’t call any university professor ‘Teacher’ regardless of his/her rank (lecturer/assistant prof./associate prof./full prof.)! University Professors are not ‘teachers’; Teacher is not an English translation of ‘professor.’ </a:t>
            </a:r>
          </a:p>
          <a:p>
            <a:endParaRPr lang="en-US" altLang="ja-CN" dirty="0"/>
          </a:p>
          <a:p>
            <a:pPr marL="0" indent="0">
              <a:buNone/>
            </a:pPr>
            <a:endParaRPr lang="en-US" altLang="ja-CN" dirty="0"/>
          </a:p>
          <a:p>
            <a:endParaRPr lang="en-US" altLang="ja-CN" dirty="0"/>
          </a:p>
          <a:p>
            <a:endParaRPr lang="en-US" altLang="ja-CN" dirty="0"/>
          </a:p>
          <a:p>
            <a:endParaRPr lang="en-US" altLang="ja-CN" dirty="0"/>
          </a:p>
          <a:p>
            <a:endParaRPr lang="en-US" altLang="ja-CN" dirty="0"/>
          </a:p>
          <a:p>
            <a:endParaRPr lang="en-US" altLang="ja-CN" dirty="0"/>
          </a:p>
          <a:p>
            <a:pPr marL="0" indent="0">
              <a:buNone/>
            </a:pPr>
            <a:endParaRPr kumimoji="1" lang="ja-CN" altLang="en-US" dirty="0"/>
          </a:p>
        </p:txBody>
      </p:sp>
      <p:sp>
        <p:nvSpPr>
          <p:cNvPr id="4" name="スライド番号プレースホルダー 3">
            <a:extLst>
              <a:ext uri="{FF2B5EF4-FFF2-40B4-BE49-F238E27FC236}">
                <a16:creationId xmlns:a16="http://schemas.microsoft.com/office/drawing/2014/main" id="{0D876BC6-A69E-D94E-AE80-0A354EF645E1}"/>
              </a:ext>
            </a:extLst>
          </p:cNvPr>
          <p:cNvSpPr>
            <a:spLocks noGrp="1"/>
          </p:cNvSpPr>
          <p:nvPr>
            <p:ph type="sldNum" sz="quarter" idx="12"/>
          </p:nvPr>
        </p:nvSpPr>
        <p:spPr/>
        <p:txBody>
          <a:bodyPr/>
          <a:lstStyle/>
          <a:p>
            <a:fld id="{D5DDEC14-9F2A-1C40-9F92-7E724392E266}" type="slidenum">
              <a:rPr kumimoji="1" lang="ja-JP" altLang="en-US" smtClean="0"/>
              <a:t>2</a:t>
            </a:fld>
            <a:endParaRPr kumimoji="1" lang="ja-JP" altLang="en-US"/>
          </a:p>
        </p:txBody>
      </p:sp>
    </p:spTree>
    <p:extLst>
      <p:ext uri="{BB962C8B-B14F-4D97-AF65-F5344CB8AC3E}">
        <p14:creationId xmlns:p14="http://schemas.microsoft.com/office/powerpoint/2010/main" val="1222503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A145B-5D7A-4042-B112-C84CDA3782C6}"/>
              </a:ext>
            </a:extLst>
          </p:cNvPr>
          <p:cNvSpPr>
            <a:spLocks noGrp="1"/>
          </p:cNvSpPr>
          <p:nvPr>
            <p:ph type="title"/>
          </p:nvPr>
        </p:nvSpPr>
        <p:spPr>
          <a:xfrm>
            <a:off x="838200" y="365125"/>
            <a:ext cx="10515600" cy="1325563"/>
          </a:xfrm>
        </p:spPr>
        <p:txBody>
          <a:bodyPr>
            <a:normAutofit/>
          </a:bodyPr>
          <a:lstStyle/>
          <a:p>
            <a:r>
              <a:rPr lang="en-US" altLang="ja-JP" dirty="0" err="1"/>
              <a:t>Ardestan</a:t>
            </a:r>
            <a:r>
              <a:rPr lang="en-US" altLang="ja-JP" dirty="0"/>
              <a:t> IDE</a:t>
            </a:r>
            <a:endParaRPr kumimoji="1" lang="ja-JP" altLang="en-US"/>
          </a:p>
        </p:txBody>
      </p:sp>
      <p:pic>
        <p:nvPicPr>
          <p:cNvPr id="5" name="コンテンツ プレースホルダー 4">
            <a:extLst>
              <a:ext uri="{FF2B5EF4-FFF2-40B4-BE49-F238E27FC236}">
                <a16:creationId xmlns:a16="http://schemas.microsoft.com/office/drawing/2014/main" id="{81AA4E1C-5669-BE4F-9C4F-837E9B8023C5}"/>
              </a:ext>
            </a:extLst>
          </p:cNvPr>
          <p:cNvPicPr>
            <a:picLocks noChangeAspect="1"/>
          </p:cNvPicPr>
          <p:nvPr/>
        </p:nvPicPr>
        <p:blipFill rotWithShape="1">
          <a:blip r:embed="rId2"/>
          <a:srcRect r="-62" b="2"/>
          <a:stretch/>
        </p:blipFill>
        <p:spPr>
          <a:xfrm>
            <a:off x="828772" y="1904281"/>
            <a:ext cx="5876828" cy="4272681"/>
          </a:xfrm>
          <a:prstGeom prst="rect">
            <a:avLst/>
          </a:prstGeom>
        </p:spPr>
      </p:pic>
      <p:sp>
        <p:nvSpPr>
          <p:cNvPr id="9" name="Content Placeholder 8">
            <a:extLst>
              <a:ext uri="{FF2B5EF4-FFF2-40B4-BE49-F238E27FC236}">
                <a16:creationId xmlns:a16="http://schemas.microsoft.com/office/drawing/2014/main" id="{90B16AF7-957E-4B10-A6BC-D61B0DB5332E}"/>
              </a:ext>
            </a:extLst>
          </p:cNvPr>
          <p:cNvSpPr>
            <a:spLocks noGrp="1"/>
          </p:cNvSpPr>
          <p:nvPr>
            <p:ph idx="1"/>
          </p:nvPr>
        </p:nvSpPr>
        <p:spPr>
          <a:xfrm>
            <a:off x="6873240" y="1825625"/>
            <a:ext cx="4480560" cy="4351338"/>
          </a:xfrm>
        </p:spPr>
        <p:txBody>
          <a:bodyPr>
            <a:normAutofit/>
          </a:bodyPr>
          <a:lstStyle/>
          <a:p>
            <a:r>
              <a:rPr lang="en-US" sz="2400" dirty="0"/>
              <a:t>First, you see such a window.</a:t>
            </a:r>
          </a:p>
          <a:p>
            <a:pPr marL="0" indent="0">
              <a:buNone/>
            </a:pPr>
            <a:endParaRPr lang="en-US" sz="2400" dirty="0"/>
          </a:p>
        </p:txBody>
      </p:sp>
      <p:sp>
        <p:nvSpPr>
          <p:cNvPr id="6" name="スライド番号プレースホルダー 5">
            <a:extLst>
              <a:ext uri="{FF2B5EF4-FFF2-40B4-BE49-F238E27FC236}">
                <a16:creationId xmlns:a16="http://schemas.microsoft.com/office/drawing/2014/main" id="{3B742062-C2ED-8147-BBC2-B9994376E870}"/>
              </a:ext>
            </a:extLst>
          </p:cNvPr>
          <p:cNvSpPr>
            <a:spLocks noGrp="1"/>
          </p:cNvSpPr>
          <p:nvPr>
            <p:ph type="sldNum" sz="quarter" idx="12"/>
          </p:nvPr>
        </p:nvSpPr>
        <p:spPr/>
        <p:txBody>
          <a:bodyPr/>
          <a:lstStyle/>
          <a:p>
            <a:fld id="{D5DDEC14-9F2A-1C40-9F92-7E724392E266}" type="slidenum">
              <a:rPr kumimoji="1" lang="ja-JP" altLang="en-US" smtClean="0"/>
              <a:t>20</a:t>
            </a:fld>
            <a:endParaRPr kumimoji="1" lang="ja-JP" altLang="en-US"/>
          </a:p>
        </p:txBody>
      </p:sp>
    </p:spTree>
    <p:extLst>
      <p:ext uri="{BB962C8B-B14F-4D97-AF65-F5344CB8AC3E}">
        <p14:creationId xmlns:p14="http://schemas.microsoft.com/office/powerpoint/2010/main" val="1359641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A8A95-E16C-A743-891D-396D19D496DF}"/>
              </a:ext>
            </a:extLst>
          </p:cNvPr>
          <p:cNvSpPr>
            <a:spLocks noGrp="1"/>
          </p:cNvSpPr>
          <p:nvPr>
            <p:ph type="title"/>
          </p:nvPr>
        </p:nvSpPr>
        <p:spPr>
          <a:xfrm>
            <a:off x="838200" y="365125"/>
            <a:ext cx="10515600" cy="1325563"/>
          </a:xfrm>
        </p:spPr>
        <p:txBody>
          <a:bodyPr/>
          <a:lstStyle/>
          <a:p>
            <a:r>
              <a:rPr lang="en-US" altLang="ja-JP" dirty="0"/>
              <a:t>Create Your First Project</a:t>
            </a:r>
            <a:endParaRPr kumimoji="1" lang="ja-JP" altLang="en-US"/>
          </a:p>
        </p:txBody>
      </p:sp>
      <p:pic>
        <p:nvPicPr>
          <p:cNvPr id="6" name="コンテンツ プレースホルダー 5">
            <a:extLst>
              <a:ext uri="{FF2B5EF4-FFF2-40B4-BE49-F238E27FC236}">
                <a16:creationId xmlns:a16="http://schemas.microsoft.com/office/drawing/2014/main" id="{FBDF334F-1995-A64B-9CAD-348A83457EAF}"/>
              </a:ext>
            </a:extLst>
          </p:cNvPr>
          <p:cNvPicPr>
            <a:picLocks noGrp="1" noChangeAspect="1"/>
          </p:cNvPicPr>
          <p:nvPr>
            <p:ph idx="1"/>
          </p:nvPr>
        </p:nvPicPr>
        <p:blipFill rotWithShape="1">
          <a:blip r:embed="rId2"/>
          <a:srcRect r="52479" b="71190"/>
          <a:stretch/>
        </p:blipFill>
        <p:spPr>
          <a:xfrm>
            <a:off x="838200" y="1858328"/>
            <a:ext cx="5257800" cy="2378392"/>
          </a:xfrm>
        </p:spPr>
      </p:pic>
      <p:sp>
        <p:nvSpPr>
          <p:cNvPr id="4" name="スライド番号プレースホルダー 3">
            <a:extLst>
              <a:ext uri="{FF2B5EF4-FFF2-40B4-BE49-F238E27FC236}">
                <a16:creationId xmlns:a16="http://schemas.microsoft.com/office/drawing/2014/main" id="{8B6AFAB0-D44D-3844-A545-354D58F0C576}"/>
              </a:ext>
            </a:extLst>
          </p:cNvPr>
          <p:cNvSpPr>
            <a:spLocks noGrp="1"/>
          </p:cNvSpPr>
          <p:nvPr>
            <p:ph type="sldNum" sz="quarter" idx="12"/>
          </p:nvPr>
        </p:nvSpPr>
        <p:spPr>
          <a:xfrm>
            <a:off x="8610600" y="6356350"/>
            <a:ext cx="2743200" cy="365125"/>
          </a:xfrm>
        </p:spPr>
        <p:txBody>
          <a:bodyPr/>
          <a:lstStyle/>
          <a:p>
            <a:fld id="{D5DDEC14-9F2A-1C40-9F92-7E724392E266}" type="slidenum">
              <a:rPr kumimoji="1" lang="ja-JP" altLang="en-US" smtClean="0"/>
              <a:t>21</a:t>
            </a:fld>
            <a:endParaRPr kumimoji="1" lang="ja-JP" altLang="en-US"/>
          </a:p>
        </p:txBody>
      </p:sp>
      <p:sp>
        <p:nvSpPr>
          <p:cNvPr id="10" name="Content Placeholder 8">
            <a:extLst>
              <a:ext uri="{FF2B5EF4-FFF2-40B4-BE49-F238E27FC236}">
                <a16:creationId xmlns:a16="http://schemas.microsoft.com/office/drawing/2014/main" id="{B5BEF73B-5330-2040-BE8C-077618382F89}"/>
              </a:ext>
            </a:extLst>
          </p:cNvPr>
          <p:cNvSpPr txBox="1">
            <a:spLocks/>
          </p:cNvSpPr>
          <p:nvPr/>
        </p:nvSpPr>
        <p:spPr>
          <a:xfrm>
            <a:off x="6873240" y="1825625"/>
            <a:ext cx="44805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Create a new project.</a:t>
            </a:r>
          </a:p>
        </p:txBody>
      </p:sp>
      <p:pic>
        <p:nvPicPr>
          <p:cNvPr id="12" name="図 11">
            <a:extLst>
              <a:ext uri="{FF2B5EF4-FFF2-40B4-BE49-F238E27FC236}">
                <a16:creationId xmlns:a16="http://schemas.microsoft.com/office/drawing/2014/main" id="{624E827C-3D81-9E4F-BEF1-54F4D04500BB}"/>
              </a:ext>
            </a:extLst>
          </p:cNvPr>
          <p:cNvPicPr>
            <a:picLocks noChangeAspect="1"/>
          </p:cNvPicPr>
          <p:nvPr/>
        </p:nvPicPr>
        <p:blipFill>
          <a:blip r:embed="rId3"/>
          <a:stretch>
            <a:fillRect/>
          </a:stretch>
        </p:blipFill>
        <p:spPr>
          <a:xfrm>
            <a:off x="6431280" y="2460861"/>
            <a:ext cx="4922520" cy="3805796"/>
          </a:xfrm>
          <a:prstGeom prst="rect">
            <a:avLst/>
          </a:prstGeom>
        </p:spPr>
      </p:pic>
    </p:spTree>
    <p:extLst>
      <p:ext uri="{BB962C8B-B14F-4D97-AF65-F5344CB8AC3E}">
        <p14:creationId xmlns:p14="http://schemas.microsoft.com/office/powerpoint/2010/main" val="1509210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Create Your First Program File</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22</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7235688" y="1825625"/>
            <a:ext cx="411811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Create a</a:t>
            </a:r>
            <a:r>
              <a:rPr lang="ja-JP" altLang="en-US" sz="2400"/>
              <a:t> </a:t>
            </a:r>
            <a:r>
              <a:rPr lang="en-US" altLang="ja-JP" sz="2400" dirty="0"/>
              <a:t>new</a:t>
            </a:r>
            <a:r>
              <a:rPr lang="en-US" sz="2400" dirty="0"/>
              <a:t> file.</a:t>
            </a:r>
          </a:p>
        </p:txBody>
      </p:sp>
      <p:pic>
        <p:nvPicPr>
          <p:cNvPr id="9" name="図 8">
            <a:extLst>
              <a:ext uri="{FF2B5EF4-FFF2-40B4-BE49-F238E27FC236}">
                <a16:creationId xmlns:a16="http://schemas.microsoft.com/office/drawing/2014/main" id="{EF0DC24C-7D1D-6848-A3CB-3D7DFF7C81B4}"/>
              </a:ext>
            </a:extLst>
          </p:cNvPr>
          <p:cNvPicPr>
            <a:picLocks noChangeAspect="1"/>
          </p:cNvPicPr>
          <p:nvPr/>
        </p:nvPicPr>
        <p:blipFill>
          <a:blip r:embed="rId2"/>
          <a:stretch>
            <a:fillRect/>
          </a:stretch>
        </p:blipFill>
        <p:spPr>
          <a:xfrm>
            <a:off x="838200" y="1752600"/>
            <a:ext cx="4808771" cy="2554357"/>
          </a:xfrm>
          <a:prstGeom prst="rect">
            <a:avLst/>
          </a:prstGeom>
        </p:spPr>
      </p:pic>
      <p:pic>
        <p:nvPicPr>
          <p:cNvPr id="6" name="コンテンツ プレースホルダー 5">
            <a:extLst>
              <a:ext uri="{FF2B5EF4-FFF2-40B4-BE49-F238E27FC236}">
                <a16:creationId xmlns:a16="http://schemas.microsoft.com/office/drawing/2014/main" id="{D87D6165-22E7-9D47-B89E-46247AC8977E}"/>
              </a:ext>
            </a:extLst>
          </p:cNvPr>
          <p:cNvPicPr>
            <a:picLocks noGrp="1" noChangeAspect="1"/>
          </p:cNvPicPr>
          <p:nvPr>
            <p:ph idx="1"/>
          </p:nvPr>
        </p:nvPicPr>
        <p:blipFill>
          <a:blip r:embed="rId3"/>
          <a:stretch>
            <a:fillRect/>
          </a:stretch>
        </p:blipFill>
        <p:spPr>
          <a:xfrm>
            <a:off x="5646971" y="2340933"/>
            <a:ext cx="5706829" cy="4151942"/>
          </a:xfrm>
        </p:spPr>
      </p:pic>
    </p:spTree>
    <p:extLst>
      <p:ext uri="{BB962C8B-B14F-4D97-AF65-F5344CB8AC3E}">
        <p14:creationId xmlns:p14="http://schemas.microsoft.com/office/powerpoint/2010/main" val="282214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Object Box</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23</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4968240" y="1825625"/>
            <a:ext cx="63855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Create an object box</a:t>
            </a:r>
          </a:p>
          <a:p>
            <a:endParaRPr lang="en-US" sz="2400" dirty="0"/>
          </a:p>
          <a:p>
            <a:r>
              <a:rPr lang="en-US" sz="2400" dirty="0"/>
              <a:t>Click it and type an object name.</a:t>
            </a:r>
          </a:p>
          <a:p>
            <a:endParaRPr lang="en-US" sz="2400" dirty="0"/>
          </a:p>
          <a:p>
            <a:r>
              <a:rPr lang="en-US" sz="2400" dirty="0"/>
              <a:t>This time we create a ‘</a:t>
            </a:r>
            <a:r>
              <a:rPr lang="en-US" sz="2400" dirty="0" err="1"/>
              <a:t>loadbang</a:t>
            </a:r>
            <a:r>
              <a:rPr lang="en-US" sz="2400" dirty="0"/>
              <a:t>’ object.</a:t>
            </a:r>
          </a:p>
          <a:p>
            <a:endParaRPr lang="en-US" sz="2400" dirty="0"/>
          </a:p>
        </p:txBody>
      </p:sp>
      <p:pic>
        <p:nvPicPr>
          <p:cNvPr id="10" name="コンテンツ プレースホルダー 9">
            <a:extLst>
              <a:ext uri="{FF2B5EF4-FFF2-40B4-BE49-F238E27FC236}">
                <a16:creationId xmlns:a16="http://schemas.microsoft.com/office/drawing/2014/main" id="{4E3708CC-6CBB-A548-8505-E951FB15B777}"/>
              </a:ext>
            </a:extLst>
          </p:cNvPr>
          <p:cNvPicPr>
            <a:picLocks noGrp="1" noChangeAspect="1"/>
          </p:cNvPicPr>
          <p:nvPr>
            <p:ph idx="1"/>
          </p:nvPr>
        </p:nvPicPr>
        <p:blipFill rotWithShape="1">
          <a:blip r:embed="rId2"/>
          <a:srcRect l="32021" r="25094" b="63152"/>
          <a:stretch/>
        </p:blipFill>
        <p:spPr>
          <a:xfrm>
            <a:off x="838199" y="1690688"/>
            <a:ext cx="2816539" cy="1738312"/>
          </a:xfrm>
        </p:spPr>
      </p:pic>
      <p:pic>
        <p:nvPicPr>
          <p:cNvPr id="12" name="図 11">
            <a:extLst>
              <a:ext uri="{FF2B5EF4-FFF2-40B4-BE49-F238E27FC236}">
                <a16:creationId xmlns:a16="http://schemas.microsoft.com/office/drawing/2014/main" id="{BC136F46-0EDC-4A42-A2DE-439BCA9EBD52}"/>
              </a:ext>
            </a:extLst>
          </p:cNvPr>
          <p:cNvPicPr>
            <a:picLocks noChangeAspect="1"/>
          </p:cNvPicPr>
          <p:nvPr/>
        </p:nvPicPr>
        <p:blipFill rotWithShape="1">
          <a:blip r:embed="rId3"/>
          <a:srcRect l="33986"/>
          <a:stretch/>
        </p:blipFill>
        <p:spPr>
          <a:xfrm>
            <a:off x="838199" y="2666524"/>
            <a:ext cx="3390103" cy="1738312"/>
          </a:xfrm>
          <a:prstGeom prst="rect">
            <a:avLst/>
          </a:prstGeom>
        </p:spPr>
      </p:pic>
      <p:pic>
        <p:nvPicPr>
          <p:cNvPr id="14" name="図 13">
            <a:extLst>
              <a:ext uri="{FF2B5EF4-FFF2-40B4-BE49-F238E27FC236}">
                <a16:creationId xmlns:a16="http://schemas.microsoft.com/office/drawing/2014/main" id="{7C2F1B38-E669-A54F-9441-FD31A3AAA68F}"/>
              </a:ext>
            </a:extLst>
          </p:cNvPr>
          <p:cNvPicPr>
            <a:picLocks noChangeAspect="1"/>
          </p:cNvPicPr>
          <p:nvPr/>
        </p:nvPicPr>
        <p:blipFill rotWithShape="1">
          <a:blip r:embed="rId4"/>
          <a:srcRect l="27291" b="34449"/>
          <a:stretch/>
        </p:blipFill>
        <p:spPr>
          <a:xfrm>
            <a:off x="838199" y="4712335"/>
            <a:ext cx="3694902" cy="1780540"/>
          </a:xfrm>
          <a:prstGeom prst="rect">
            <a:avLst/>
          </a:prstGeom>
        </p:spPr>
      </p:pic>
    </p:spTree>
    <p:extLst>
      <p:ext uri="{BB962C8B-B14F-4D97-AF65-F5344CB8AC3E}">
        <p14:creationId xmlns:p14="http://schemas.microsoft.com/office/powerpoint/2010/main" val="2919817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Object Box</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24</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6227828" y="1825625"/>
            <a:ext cx="51259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Create three objects as on the left figure.</a:t>
            </a:r>
          </a:p>
          <a:p>
            <a:endParaRPr lang="en-US" sz="2400" dirty="0"/>
          </a:p>
        </p:txBody>
      </p:sp>
      <p:pic>
        <p:nvPicPr>
          <p:cNvPr id="8" name="図 7">
            <a:extLst>
              <a:ext uri="{FF2B5EF4-FFF2-40B4-BE49-F238E27FC236}">
                <a16:creationId xmlns:a16="http://schemas.microsoft.com/office/drawing/2014/main" id="{92C45C1D-CCB1-7F4F-BDDC-C5D3B19A4872}"/>
              </a:ext>
            </a:extLst>
          </p:cNvPr>
          <p:cNvPicPr>
            <a:picLocks noChangeAspect="1"/>
          </p:cNvPicPr>
          <p:nvPr/>
        </p:nvPicPr>
        <p:blipFill>
          <a:blip r:embed="rId2"/>
          <a:stretch>
            <a:fillRect/>
          </a:stretch>
        </p:blipFill>
        <p:spPr>
          <a:xfrm>
            <a:off x="838199" y="1825624"/>
            <a:ext cx="5125971" cy="4163695"/>
          </a:xfrm>
          <a:prstGeom prst="rect">
            <a:avLst/>
          </a:prstGeom>
        </p:spPr>
      </p:pic>
    </p:spTree>
    <p:extLst>
      <p:ext uri="{BB962C8B-B14F-4D97-AF65-F5344CB8AC3E}">
        <p14:creationId xmlns:p14="http://schemas.microsoft.com/office/powerpoint/2010/main" val="2102058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Inlet</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25</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6227828" y="1825625"/>
            <a:ext cx="51259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The rectangles at the top of the object box are called ‘inlets.’</a:t>
            </a:r>
          </a:p>
          <a:p>
            <a:endParaRPr lang="en-US" sz="2400" dirty="0"/>
          </a:p>
        </p:txBody>
      </p:sp>
      <p:pic>
        <p:nvPicPr>
          <p:cNvPr id="5" name="図 4">
            <a:extLst>
              <a:ext uri="{FF2B5EF4-FFF2-40B4-BE49-F238E27FC236}">
                <a16:creationId xmlns:a16="http://schemas.microsoft.com/office/drawing/2014/main" id="{2D0F0816-A47A-E140-8B45-7F6B8C64C8A4}"/>
              </a:ext>
            </a:extLst>
          </p:cNvPr>
          <p:cNvPicPr>
            <a:picLocks noChangeAspect="1"/>
          </p:cNvPicPr>
          <p:nvPr/>
        </p:nvPicPr>
        <p:blipFill>
          <a:blip r:embed="rId2"/>
          <a:stretch>
            <a:fillRect/>
          </a:stretch>
        </p:blipFill>
        <p:spPr>
          <a:xfrm>
            <a:off x="838200" y="1704975"/>
            <a:ext cx="4838700" cy="4787900"/>
          </a:xfrm>
          <a:prstGeom prst="rect">
            <a:avLst/>
          </a:prstGeom>
        </p:spPr>
      </p:pic>
      <p:sp>
        <p:nvSpPr>
          <p:cNvPr id="10" name="円/楕円 9">
            <a:extLst>
              <a:ext uri="{FF2B5EF4-FFF2-40B4-BE49-F238E27FC236}">
                <a16:creationId xmlns:a16="http://schemas.microsoft.com/office/drawing/2014/main" id="{C16BA025-49D7-D341-985E-238EF656EDA6}"/>
              </a:ext>
            </a:extLst>
          </p:cNvPr>
          <p:cNvSpPr/>
          <p:nvPr/>
        </p:nvSpPr>
        <p:spPr>
          <a:xfrm>
            <a:off x="1645920" y="2164080"/>
            <a:ext cx="609600" cy="51816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D26C72FF-EC94-B444-9721-4ACC729AA01E}"/>
              </a:ext>
            </a:extLst>
          </p:cNvPr>
          <p:cNvSpPr/>
          <p:nvPr/>
        </p:nvSpPr>
        <p:spPr>
          <a:xfrm>
            <a:off x="1676400" y="3429000"/>
            <a:ext cx="609600" cy="51816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8D620B36-2659-4849-852F-C619FFD18392}"/>
              </a:ext>
            </a:extLst>
          </p:cNvPr>
          <p:cNvSpPr/>
          <p:nvPr/>
        </p:nvSpPr>
        <p:spPr>
          <a:xfrm>
            <a:off x="4678680" y="3483134"/>
            <a:ext cx="609600" cy="51816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A9A1D4CF-ED3F-4C4D-B359-BFDEAFE73466}"/>
              </a:ext>
            </a:extLst>
          </p:cNvPr>
          <p:cNvSpPr/>
          <p:nvPr/>
        </p:nvSpPr>
        <p:spPr>
          <a:xfrm>
            <a:off x="1672590" y="4754880"/>
            <a:ext cx="609600" cy="51816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8801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Outlet</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26</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6227828" y="1825625"/>
            <a:ext cx="51259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The rectangles at the bottom of the object box are called ‘outlets.’</a:t>
            </a:r>
          </a:p>
          <a:p>
            <a:endParaRPr lang="en-US" sz="2400" dirty="0"/>
          </a:p>
        </p:txBody>
      </p:sp>
      <p:pic>
        <p:nvPicPr>
          <p:cNvPr id="5" name="図 4">
            <a:extLst>
              <a:ext uri="{FF2B5EF4-FFF2-40B4-BE49-F238E27FC236}">
                <a16:creationId xmlns:a16="http://schemas.microsoft.com/office/drawing/2014/main" id="{2D0F0816-A47A-E140-8B45-7F6B8C64C8A4}"/>
              </a:ext>
            </a:extLst>
          </p:cNvPr>
          <p:cNvPicPr>
            <a:picLocks noChangeAspect="1"/>
          </p:cNvPicPr>
          <p:nvPr/>
        </p:nvPicPr>
        <p:blipFill>
          <a:blip r:embed="rId2"/>
          <a:stretch>
            <a:fillRect/>
          </a:stretch>
        </p:blipFill>
        <p:spPr>
          <a:xfrm>
            <a:off x="838200" y="1704975"/>
            <a:ext cx="4838700" cy="4787900"/>
          </a:xfrm>
          <a:prstGeom prst="rect">
            <a:avLst/>
          </a:prstGeom>
        </p:spPr>
      </p:pic>
      <p:sp>
        <p:nvSpPr>
          <p:cNvPr id="10" name="円/楕円 9">
            <a:extLst>
              <a:ext uri="{FF2B5EF4-FFF2-40B4-BE49-F238E27FC236}">
                <a16:creationId xmlns:a16="http://schemas.microsoft.com/office/drawing/2014/main" id="{C16BA025-49D7-D341-985E-238EF656EDA6}"/>
              </a:ext>
            </a:extLst>
          </p:cNvPr>
          <p:cNvSpPr/>
          <p:nvPr/>
        </p:nvSpPr>
        <p:spPr>
          <a:xfrm>
            <a:off x="1661160" y="2551748"/>
            <a:ext cx="609600" cy="51816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D26C72FF-EC94-B444-9721-4ACC729AA01E}"/>
              </a:ext>
            </a:extLst>
          </p:cNvPr>
          <p:cNvSpPr/>
          <p:nvPr/>
        </p:nvSpPr>
        <p:spPr>
          <a:xfrm>
            <a:off x="1661160" y="3916681"/>
            <a:ext cx="609600" cy="51816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4654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Example 01</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27</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6227828" y="1825625"/>
            <a:ext cx="5125972"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Drag the mouse cursor from an outlet to an inlet, then a connection is built between the outlet and inlet.</a:t>
            </a:r>
          </a:p>
          <a:p>
            <a:endParaRPr lang="en-US" sz="2400" dirty="0"/>
          </a:p>
          <a:p>
            <a:r>
              <a:rPr lang="en-US" sz="2400" dirty="0"/>
              <a:t>To Delete a connection, put the mouse cursor on the connection. Then, the color of the connection will be changed to blue. If you type backspace (win/</a:t>
            </a:r>
            <a:r>
              <a:rPr lang="en-US" sz="2400" dirty="0" err="1"/>
              <a:t>linux</a:t>
            </a:r>
            <a:r>
              <a:rPr lang="en-US" sz="2400" dirty="0"/>
              <a:t>) or delete (mac), the connection will be removed.</a:t>
            </a:r>
          </a:p>
          <a:p>
            <a:endParaRPr lang="en-US" sz="2400" dirty="0"/>
          </a:p>
        </p:txBody>
      </p:sp>
      <p:pic>
        <p:nvPicPr>
          <p:cNvPr id="6" name="図 5">
            <a:extLst>
              <a:ext uri="{FF2B5EF4-FFF2-40B4-BE49-F238E27FC236}">
                <a16:creationId xmlns:a16="http://schemas.microsoft.com/office/drawing/2014/main" id="{AECB3FA8-61AD-2348-AF0E-F3EE67308FF8}"/>
              </a:ext>
            </a:extLst>
          </p:cNvPr>
          <p:cNvPicPr>
            <a:picLocks noChangeAspect="1"/>
          </p:cNvPicPr>
          <p:nvPr/>
        </p:nvPicPr>
        <p:blipFill rotWithShape="1">
          <a:blip r:embed="rId2"/>
          <a:srcRect t="17443"/>
          <a:stretch/>
        </p:blipFill>
        <p:spPr>
          <a:xfrm>
            <a:off x="693673" y="1935798"/>
            <a:ext cx="5270500" cy="4130992"/>
          </a:xfrm>
          <a:prstGeom prst="rect">
            <a:avLst/>
          </a:prstGeom>
        </p:spPr>
      </p:pic>
    </p:spTree>
    <p:extLst>
      <p:ext uri="{BB962C8B-B14F-4D97-AF65-F5344CB8AC3E}">
        <p14:creationId xmlns:p14="http://schemas.microsoft.com/office/powerpoint/2010/main" val="2830187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Save Your First Program</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28</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6227828" y="1825625"/>
            <a:ext cx="51259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Now, save your program as </a:t>
            </a:r>
            <a:r>
              <a:rPr lang="en-US" sz="2400" i="1" dirty="0"/>
              <a:t>ex01.ard</a:t>
            </a:r>
          </a:p>
          <a:p>
            <a:endParaRPr lang="en-US" sz="2400" i="1" dirty="0"/>
          </a:p>
          <a:p>
            <a:r>
              <a:rPr lang="en-US" sz="2400" dirty="0">
                <a:solidFill>
                  <a:srgbClr val="FF0000"/>
                </a:solidFill>
              </a:rPr>
              <a:t>Don’t forget to give the file ‘.</a:t>
            </a:r>
            <a:r>
              <a:rPr lang="en-US" sz="2400" dirty="0" err="1">
                <a:solidFill>
                  <a:srgbClr val="FF0000"/>
                </a:solidFill>
              </a:rPr>
              <a:t>ard</a:t>
            </a:r>
            <a:r>
              <a:rPr lang="en-US" sz="2400" dirty="0">
                <a:solidFill>
                  <a:srgbClr val="FF0000"/>
                </a:solidFill>
              </a:rPr>
              <a:t>’ </a:t>
            </a:r>
            <a:r>
              <a:rPr lang="en-US" sz="2400" dirty="0" err="1">
                <a:solidFill>
                  <a:srgbClr val="FF0000"/>
                </a:solidFill>
              </a:rPr>
              <a:t>extention</a:t>
            </a:r>
            <a:r>
              <a:rPr lang="en-US" sz="2400" dirty="0">
                <a:solidFill>
                  <a:srgbClr val="FF0000"/>
                </a:solidFill>
              </a:rPr>
              <a:t>!</a:t>
            </a:r>
          </a:p>
          <a:p>
            <a:endParaRPr lang="en-US" sz="2400" dirty="0">
              <a:solidFill>
                <a:srgbClr val="FF0000"/>
              </a:solidFill>
            </a:endParaRPr>
          </a:p>
          <a:p>
            <a:r>
              <a:rPr lang="en-US" sz="2400" dirty="0"/>
              <a:t>In Ardestan, we often call a visual program ‘a patch’.</a:t>
            </a:r>
          </a:p>
        </p:txBody>
      </p:sp>
      <p:pic>
        <p:nvPicPr>
          <p:cNvPr id="6" name="図 5">
            <a:extLst>
              <a:ext uri="{FF2B5EF4-FFF2-40B4-BE49-F238E27FC236}">
                <a16:creationId xmlns:a16="http://schemas.microsoft.com/office/drawing/2014/main" id="{4CF7080B-4D3B-B145-A5D8-65245A989F95}"/>
              </a:ext>
            </a:extLst>
          </p:cNvPr>
          <p:cNvPicPr>
            <a:picLocks noChangeAspect="1"/>
          </p:cNvPicPr>
          <p:nvPr/>
        </p:nvPicPr>
        <p:blipFill>
          <a:blip r:embed="rId2"/>
          <a:stretch>
            <a:fillRect/>
          </a:stretch>
        </p:blipFill>
        <p:spPr>
          <a:xfrm>
            <a:off x="838200" y="1825625"/>
            <a:ext cx="5027922" cy="3734752"/>
          </a:xfrm>
          <a:prstGeom prst="rect">
            <a:avLst/>
          </a:prstGeom>
        </p:spPr>
      </p:pic>
    </p:spTree>
    <p:extLst>
      <p:ext uri="{BB962C8B-B14F-4D97-AF65-F5344CB8AC3E}">
        <p14:creationId xmlns:p14="http://schemas.microsoft.com/office/powerpoint/2010/main" val="314397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668F72-2D5C-A64C-8D71-25EF331073B0}"/>
              </a:ext>
            </a:extLst>
          </p:cNvPr>
          <p:cNvSpPr>
            <a:spLocks noGrp="1"/>
          </p:cNvSpPr>
          <p:nvPr>
            <p:ph type="title"/>
          </p:nvPr>
        </p:nvSpPr>
        <p:spPr/>
        <p:txBody>
          <a:bodyPr/>
          <a:lstStyle/>
          <a:p>
            <a:r>
              <a:rPr kumimoji="1" lang="en-US" altLang="ja-JP" dirty="0"/>
              <a:t>Select Connected Board</a:t>
            </a:r>
            <a:endParaRPr kumimoji="1" lang="ja-JP" altLang="en-US"/>
          </a:p>
        </p:txBody>
      </p:sp>
      <p:sp>
        <p:nvSpPr>
          <p:cNvPr id="3" name="コンテンツ プレースホルダー 2">
            <a:extLst>
              <a:ext uri="{FF2B5EF4-FFF2-40B4-BE49-F238E27FC236}">
                <a16:creationId xmlns:a16="http://schemas.microsoft.com/office/drawing/2014/main" id="{EB4D38F4-2919-9249-B25A-0897D1131474}"/>
              </a:ext>
            </a:extLst>
          </p:cNvPr>
          <p:cNvSpPr>
            <a:spLocks noGrp="1"/>
          </p:cNvSpPr>
          <p:nvPr>
            <p:ph idx="1"/>
          </p:nvPr>
        </p:nvSpPr>
        <p:spPr>
          <a:xfrm>
            <a:off x="6263640" y="1825625"/>
            <a:ext cx="5090160" cy="4351338"/>
          </a:xfrm>
        </p:spPr>
        <p:txBody>
          <a:bodyPr>
            <a:normAutofit/>
          </a:bodyPr>
          <a:lstStyle/>
          <a:p>
            <a:r>
              <a:rPr lang="en-US" altLang="ja-JP" sz="2400" dirty="0"/>
              <a:t>Now, connect your Arduino to your laptop.</a:t>
            </a:r>
          </a:p>
          <a:p>
            <a:endParaRPr kumimoji="1" lang="en-US" altLang="ja-JP" sz="2400" dirty="0"/>
          </a:p>
          <a:p>
            <a:r>
              <a:rPr lang="en-US" altLang="ja-JP" sz="2400" dirty="0"/>
              <a:t>Then, select the Arduino from the list.</a:t>
            </a:r>
            <a:endParaRPr kumimoji="1" lang="ja-JP" altLang="en-US" sz="2400"/>
          </a:p>
        </p:txBody>
      </p:sp>
      <p:sp>
        <p:nvSpPr>
          <p:cNvPr id="4" name="スライド番号プレースホルダー 3">
            <a:extLst>
              <a:ext uri="{FF2B5EF4-FFF2-40B4-BE49-F238E27FC236}">
                <a16:creationId xmlns:a16="http://schemas.microsoft.com/office/drawing/2014/main" id="{14950A0F-D880-5949-BC17-393E044C77FA}"/>
              </a:ext>
            </a:extLst>
          </p:cNvPr>
          <p:cNvSpPr>
            <a:spLocks noGrp="1"/>
          </p:cNvSpPr>
          <p:nvPr>
            <p:ph type="sldNum" sz="quarter" idx="12"/>
          </p:nvPr>
        </p:nvSpPr>
        <p:spPr/>
        <p:txBody>
          <a:bodyPr/>
          <a:lstStyle/>
          <a:p>
            <a:fld id="{D5DDEC14-9F2A-1C40-9F92-7E724392E266}" type="slidenum">
              <a:rPr kumimoji="1" lang="ja-JP" altLang="en-US" smtClean="0"/>
              <a:t>29</a:t>
            </a:fld>
            <a:endParaRPr kumimoji="1" lang="ja-JP" altLang="en-US"/>
          </a:p>
        </p:txBody>
      </p:sp>
      <p:pic>
        <p:nvPicPr>
          <p:cNvPr id="9" name="図 8">
            <a:extLst>
              <a:ext uri="{FF2B5EF4-FFF2-40B4-BE49-F238E27FC236}">
                <a16:creationId xmlns:a16="http://schemas.microsoft.com/office/drawing/2014/main" id="{D3BADA36-E6E1-1146-9633-AD71C6A032F4}"/>
              </a:ext>
            </a:extLst>
          </p:cNvPr>
          <p:cNvPicPr>
            <a:picLocks noChangeAspect="1"/>
          </p:cNvPicPr>
          <p:nvPr/>
        </p:nvPicPr>
        <p:blipFill>
          <a:blip r:embed="rId2"/>
          <a:stretch>
            <a:fillRect/>
          </a:stretch>
        </p:blipFill>
        <p:spPr>
          <a:xfrm>
            <a:off x="838200" y="1690688"/>
            <a:ext cx="3855720" cy="2738120"/>
          </a:xfrm>
          <a:prstGeom prst="rect">
            <a:avLst/>
          </a:prstGeom>
        </p:spPr>
      </p:pic>
      <p:pic>
        <p:nvPicPr>
          <p:cNvPr id="11" name="図 10">
            <a:extLst>
              <a:ext uri="{FF2B5EF4-FFF2-40B4-BE49-F238E27FC236}">
                <a16:creationId xmlns:a16="http://schemas.microsoft.com/office/drawing/2014/main" id="{3DBD5EA0-43D6-5748-AB42-DCF3F94BDDDC}"/>
              </a:ext>
            </a:extLst>
          </p:cNvPr>
          <p:cNvPicPr>
            <a:picLocks noChangeAspect="1"/>
          </p:cNvPicPr>
          <p:nvPr/>
        </p:nvPicPr>
        <p:blipFill>
          <a:blip r:embed="rId3"/>
          <a:stretch>
            <a:fillRect/>
          </a:stretch>
        </p:blipFill>
        <p:spPr>
          <a:xfrm>
            <a:off x="1016000" y="4891723"/>
            <a:ext cx="10160000" cy="1270000"/>
          </a:xfrm>
          <a:prstGeom prst="rect">
            <a:avLst/>
          </a:prstGeom>
        </p:spPr>
      </p:pic>
    </p:spTree>
    <p:extLst>
      <p:ext uri="{BB962C8B-B14F-4D97-AF65-F5344CB8AC3E}">
        <p14:creationId xmlns:p14="http://schemas.microsoft.com/office/powerpoint/2010/main" val="1520856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570E9-D456-C142-9A86-92CB086AC1FF}"/>
              </a:ext>
            </a:extLst>
          </p:cNvPr>
          <p:cNvSpPr>
            <a:spLocks noGrp="1"/>
          </p:cNvSpPr>
          <p:nvPr>
            <p:ph type="title"/>
          </p:nvPr>
        </p:nvSpPr>
        <p:spPr/>
        <p:txBody>
          <a:bodyPr/>
          <a:lstStyle/>
          <a:p>
            <a:r>
              <a:rPr lang="en-US" altLang="ja-JP" dirty="0"/>
              <a:t>Contact: Teaching Assistant</a:t>
            </a:r>
            <a:endParaRPr kumimoji="1" lang="ja-JP" altLang="en-US"/>
          </a:p>
        </p:txBody>
      </p:sp>
      <p:sp>
        <p:nvSpPr>
          <p:cNvPr id="3" name="コンテンツ プレースホルダー 2">
            <a:extLst>
              <a:ext uri="{FF2B5EF4-FFF2-40B4-BE49-F238E27FC236}">
                <a16:creationId xmlns:a16="http://schemas.microsoft.com/office/drawing/2014/main" id="{BCA550AC-FCA3-FB42-AD7E-A2DF5D8A9181}"/>
              </a:ext>
            </a:extLst>
          </p:cNvPr>
          <p:cNvSpPr>
            <a:spLocks noGrp="1"/>
          </p:cNvSpPr>
          <p:nvPr>
            <p:ph idx="1"/>
          </p:nvPr>
        </p:nvSpPr>
        <p:spPr/>
        <p:txBody>
          <a:bodyPr/>
          <a:lstStyle/>
          <a:p>
            <a:pPr marL="457200" lvl="1" indent="0">
              <a:buNone/>
            </a:pPr>
            <a:r>
              <a:rPr lang="ja-JP" altLang="en-US"/>
              <a:t>章嘉乐 </a:t>
            </a:r>
            <a:r>
              <a:rPr lang="en-US" altLang="ja-JP" dirty="0"/>
              <a:t>(</a:t>
            </a:r>
            <a:r>
              <a:rPr lang="en-US" altLang="ja-CN" dirty="0" err="1"/>
              <a:t>Zhāng</a:t>
            </a:r>
            <a:r>
              <a:rPr lang="en-US" altLang="ja-CN" dirty="0"/>
              <a:t> </a:t>
            </a:r>
            <a:r>
              <a:rPr lang="en-US" altLang="ja-CN" dirty="0" err="1"/>
              <a:t>Jiā</a:t>
            </a:r>
            <a:r>
              <a:rPr lang="en-US" altLang="ja-CN" dirty="0"/>
              <a:t> </a:t>
            </a:r>
            <a:r>
              <a:rPr lang="en-US" altLang="ja-CN" dirty="0" err="1"/>
              <a:t>Lè</a:t>
            </a:r>
            <a:r>
              <a:rPr lang="en-US" altLang="ja-CN" dirty="0"/>
              <a:t>)</a:t>
            </a:r>
            <a:endParaRPr lang="en-US" altLang="ja-JP" dirty="0"/>
          </a:p>
          <a:p>
            <a:pPr marL="457200" lvl="1" indent="0">
              <a:buNone/>
            </a:pPr>
            <a:endParaRPr lang="en-US" altLang="ja-JP" dirty="0"/>
          </a:p>
          <a:p>
            <a:pPr marL="457200" lvl="1" indent="0">
              <a:buNone/>
            </a:pPr>
            <a:r>
              <a:rPr lang="en-US" altLang="ja-JP" dirty="0"/>
              <a:t>email :		</a:t>
            </a:r>
            <a:r>
              <a:rPr lang="en-US" altLang="ja-JP" dirty="0">
                <a:hlinkClick r:id="rId2"/>
              </a:rPr>
              <a:t>zhangjl1@shanghaitech.edu.cn</a:t>
            </a:r>
            <a:endParaRPr lang="en-US" altLang="ja-JP" dirty="0"/>
          </a:p>
          <a:p>
            <a:pPr marL="457200" lvl="1" indent="0">
              <a:buNone/>
            </a:pPr>
            <a:r>
              <a:rPr kumimoji="1" lang="en-US" altLang="ja-JP" dirty="0"/>
              <a:t>WeChat:		</a:t>
            </a:r>
            <a:r>
              <a:rPr kumimoji="1" lang="en-US" altLang="ja-JP" dirty="0" err="1"/>
              <a:t>MakerHCI</a:t>
            </a:r>
            <a:endParaRPr kumimoji="1" lang="en-US" altLang="ja-JP" dirty="0"/>
          </a:p>
          <a:p>
            <a:pPr marL="457200" lvl="1" indent="0">
              <a:buNone/>
            </a:pPr>
            <a:endParaRPr lang="en-US" altLang="ja-JP" dirty="0"/>
          </a:p>
          <a:p>
            <a:pPr marL="457200" lvl="1" indent="0">
              <a:buNone/>
            </a:pPr>
            <a:r>
              <a:rPr kumimoji="1" lang="en-US" altLang="ja-JP" dirty="0"/>
              <a:t>	</a:t>
            </a:r>
            <a:endParaRPr kumimoji="1" lang="ja-JP" altLang="en-US"/>
          </a:p>
        </p:txBody>
      </p:sp>
      <p:sp>
        <p:nvSpPr>
          <p:cNvPr id="4" name="スライド番号プレースホルダー 3">
            <a:extLst>
              <a:ext uri="{FF2B5EF4-FFF2-40B4-BE49-F238E27FC236}">
                <a16:creationId xmlns:a16="http://schemas.microsoft.com/office/drawing/2014/main" id="{B60FA9B7-D8CB-BB40-A15D-0A3DBA5497BF}"/>
              </a:ext>
            </a:extLst>
          </p:cNvPr>
          <p:cNvSpPr>
            <a:spLocks noGrp="1"/>
          </p:cNvSpPr>
          <p:nvPr>
            <p:ph type="sldNum" sz="quarter" idx="12"/>
          </p:nvPr>
        </p:nvSpPr>
        <p:spPr/>
        <p:txBody>
          <a:bodyPr/>
          <a:lstStyle/>
          <a:p>
            <a:fld id="{D5DDEC14-9F2A-1C40-9F92-7E724392E266}" type="slidenum">
              <a:rPr kumimoji="1" lang="ja-JP" altLang="en-US" smtClean="0"/>
              <a:t>3</a:t>
            </a:fld>
            <a:endParaRPr kumimoji="1" lang="ja-JP" altLang="en-US"/>
          </a:p>
        </p:txBody>
      </p:sp>
    </p:spTree>
    <p:extLst>
      <p:ext uri="{BB962C8B-B14F-4D97-AF65-F5344CB8AC3E}">
        <p14:creationId xmlns:p14="http://schemas.microsoft.com/office/powerpoint/2010/main" val="3090785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94D584-1412-284B-B9FD-4AF904C93DF9}"/>
              </a:ext>
            </a:extLst>
          </p:cNvPr>
          <p:cNvSpPr>
            <a:spLocks noGrp="1"/>
          </p:cNvSpPr>
          <p:nvPr>
            <p:ph type="title"/>
          </p:nvPr>
        </p:nvSpPr>
        <p:spPr/>
        <p:txBody>
          <a:bodyPr/>
          <a:lstStyle/>
          <a:p>
            <a:r>
              <a:rPr lang="en-US" altLang="ja-JP" dirty="0"/>
              <a:t>Select Connected Board</a:t>
            </a:r>
            <a:endParaRPr kumimoji="1" lang="ja-JP" altLang="en-US"/>
          </a:p>
        </p:txBody>
      </p:sp>
      <p:sp>
        <p:nvSpPr>
          <p:cNvPr id="3" name="コンテンツ プレースホルダー 2">
            <a:extLst>
              <a:ext uri="{FF2B5EF4-FFF2-40B4-BE49-F238E27FC236}">
                <a16:creationId xmlns:a16="http://schemas.microsoft.com/office/drawing/2014/main" id="{B4861916-08AA-3444-AE65-926DF081744D}"/>
              </a:ext>
            </a:extLst>
          </p:cNvPr>
          <p:cNvSpPr>
            <a:spLocks noGrp="1"/>
          </p:cNvSpPr>
          <p:nvPr>
            <p:ph idx="1"/>
          </p:nvPr>
        </p:nvSpPr>
        <p:spPr/>
        <p:txBody>
          <a:bodyPr/>
          <a:lstStyle/>
          <a:p>
            <a:r>
              <a:rPr kumimoji="1" lang="en-US" altLang="ja-JP" dirty="0"/>
              <a:t>Now, the window title should show the Arduino and the port name like below.</a:t>
            </a:r>
            <a:endParaRPr kumimoji="1" lang="ja-JP" altLang="en-US"/>
          </a:p>
        </p:txBody>
      </p:sp>
      <p:sp>
        <p:nvSpPr>
          <p:cNvPr id="4" name="スライド番号プレースホルダー 3">
            <a:extLst>
              <a:ext uri="{FF2B5EF4-FFF2-40B4-BE49-F238E27FC236}">
                <a16:creationId xmlns:a16="http://schemas.microsoft.com/office/drawing/2014/main" id="{1B80A6B8-AF0C-D24C-857C-342C2F381720}"/>
              </a:ext>
            </a:extLst>
          </p:cNvPr>
          <p:cNvSpPr>
            <a:spLocks noGrp="1"/>
          </p:cNvSpPr>
          <p:nvPr>
            <p:ph type="sldNum" sz="quarter" idx="12"/>
          </p:nvPr>
        </p:nvSpPr>
        <p:spPr/>
        <p:txBody>
          <a:bodyPr/>
          <a:lstStyle/>
          <a:p>
            <a:fld id="{D5DDEC14-9F2A-1C40-9F92-7E724392E266}" type="slidenum">
              <a:rPr kumimoji="1" lang="ja-JP" altLang="en-US" smtClean="0"/>
              <a:t>30</a:t>
            </a:fld>
            <a:endParaRPr kumimoji="1" lang="ja-JP" altLang="en-US"/>
          </a:p>
        </p:txBody>
      </p:sp>
      <p:pic>
        <p:nvPicPr>
          <p:cNvPr id="8" name="図 7">
            <a:extLst>
              <a:ext uri="{FF2B5EF4-FFF2-40B4-BE49-F238E27FC236}">
                <a16:creationId xmlns:a16="http://schemas.microsoft.com/office/drawing/2014/main" id="{BEC30209-5360-B646-B770-239E550566B5}"/>
              </a:ext>
            </a:extLst>
          </p:cNvPr>
          <p:cNvPicPr>
            <a:picLocks noChangeAspect="1"/>
          </p:cNvPicPr>
          <p:nvPr/>
        </p:nvPicPr>
        <p:blipFill>
          <a:blip r:embed="rId2"/>
          <a:stretch>
            <a:fillRect/>
          </a:stretch>
        </p:blipFill>
        <p:spPr>
          <a:xfrm>
            <a:off x="2321560" y="2798763"/>
            <a:ext cx="7264400" cy="3378200"/>
          </a:xfrm>
          <a:prstGeom prst="rect">
            <a:avLst/>
          </a:prstGeom>
        </p:spPr>
      </p:pic>
    </p:spTree>
    <p:extLst>
      <p:ext uri="{BB962C8B-B14F-4D97-AF65-F5344CB8AC3E}">
        <p14:creationId xmlns:p14="http://schemas.microsoft.com/office/powerpoint/2010/main" val="3838723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94D584-1412-284B-B9FD-4AF904C93DF9}"/>
              </a:ext>
            </a:extLst>
          </p:cNvPr>
          <p:cNvSpPr>
            <a:spLocks noGrp="1"/>
          </p:cNvSpPr>
          <p:nvPr>
            <p:ph type="title"/>
          </p:nvPr>
        </p:nvSpPr>
        <p:spPr/>
        <p:txBody>
          <a:bodyPr/>
          <a:lstStyle/>
          <a:p>
            <a:r>
              <a:rPr lang="en-US" altLang="ja-JP" dirty="0"/>
              <a:t>Build and Upload</a:t>
            </a:r>
            <a:endParaRPr kumimoji="1" lang="ja-JP" altLang="en-US"/>
          </a:p>
        </p:txBody>
      </p:sp>
      <p:sp>
        <p:nvSpPr>
          <p:cNvPr id="3" name="コンテンツ プレースホルダー 2">
            <a:extLst>
              <a:ext uri="{FF2B5EF4-FFF2-40B4-BE49-F238E27FC236}">
                <a16:creationId xmlns:a16="http://schemas.microsoft.com/office/drawing/2014/main" id="{B4861916-08AA-3444-AE65-926DF081744D}"/>
              </a:ext>
            </a:extLst>
          </p:cNvPr>
          <p:cNvSpPr>
            <a:spLocks noGrp="1"/>
          </p:cNvSpPr>
          <p:nvPr>
            <p:ph idx="1"/>
          </p:nvPr>
        </p:nvSpPr>
        <p:spPr/>
        <p:txBody>
          <a:bodyPr/>
          <a:lstStyle/>
          <a:p>
            <a:r>
              <a:rPr kumimoji="1" lang="en-US" altLang="ja-JP" dirty="0"/>
              <a:t>Select the ‘build and upload’ menu item.</a:t>
            </a:r>
            <a:endParaRPr lang="en-US" altLang="ja-JP" dirty="0"/>
          </a:p>
          <a:p>
            <a:r>
              <a:rPr kumimoji="1" lang="en-US" altLang="ja-JP" dirty="0"/>
              <a:t>Your program should be compiled and uploaded to </a:t>
            </a:r>
            <a:r>
              <a:rPr lang="en-US" altLang="ja-JP" dirty="0"/>
              <a:t>the Arduino.</a:t>
            </a:r>
          </a:p>
          <a:p>
            <a:r>
              <a:rPr kumimoji="1" lang="en-US" altLang="ja-JP" dirty="0"/>
              <a:t>If there is no problem, the LED on your Arduino should light up.</a:t>
            </a:r>
          </a:p>
        </p:txBody>
      </p:sp>
      <p:sp>
        <p:nvSpPr>
          <p:cNvPr id="4" name="スライド番号プレースホルダー 3">
            <a:extLst>
              <a:ext uri="{FF2B5EF4-FFF2-40B4-BE49-F238E27FC236}">
                <a16:creationId xmlns:a16="http://schemas.microsoft.com/office/drawing/2014/main" id="{1B80A6B8-AF0C-D24C-857C-342C2F381720}"/>
              </a:ext>
            </a:extLst>
          </p:cNvPr>
          <p:cNvSpPr>
            <a:spLocks noGrp="1"/>
          </p:cNvSpPr>
          <p:nvPr>
            <p:ph type="sldNum" sz="quarter" idx="12"/>
          </p:nvPr>
        </p:nvSpPr>
        <p:spPr/>
        <p:txBody>
          <a:bodyPr/>
          <a:lstStyle/>
          <a:p>
            <a:fld id="{D5DDEC14-9F2A-1C40-9F92-7E724392E266}" type="slidenum">
              <a:rPr kumimoji="1" lang="ja-JP" altLang="en-US" smtClean="0"/>
              <a:t>31</a:t>
            </a:fld>
            <a:endParaRPr kumimoji="1" lang="ja-JP" altLang="en-US"/>
          </a:p>
        </p:txBody>
      </p:sp>
      <p:pic>
        <p:nvPicPr>
          <p:cNvPr id="6" name="図 5">
            <a:extLst>
              <a:ext uri="{FF2B5EF4-FFF2-40B4-BE49-F238E27FC236}">
                <a16:creationId xmlns:a16="http://schemas.microsoft.com/office/drawing/2014/main" id="{8C213A9A-9505-F74D-968B-C91C37EF9377}"/>
              </a:ext>
            </a:extLst>
          </p:cNvPr>
          <p:cNvPicPr>
            <a:picLocks noChangeAspect="1"/>
          </p:cNvPicPr>
          <p:nvPr/>
        </p:nvPicPr>
        <p:blipFill>
          <a:blip r:embed="rId2"/>
          <a:stretch>
            <a:fillRect/>
          </a:stretch>
        </p:blipFill>
        <p:spPr>
          <a:xfrm>
            <a:off x="2512060" y="4235294"/>
            <a:ext cx="2336800" cy="901700"/>
          </a:xfrm>
          <a:prstGeom prst="rect">
            <a:avLst/>
          </a:prstGeom>
        </p:spPr>
      </p:pic>
      <p:pic>
        <p:nvPicPr>
          <p:cNvPr id="7" name="図 6">
            <a:extLst>
              <a:ext uri="{FF2B5EF4-FFF2-40B4-BE49-F238E27FC236}">
                <a16:creationId xmlns:a16="http://schemas.microsoft.com/office/drawing/2014/main" id="{838E702F-DB4D-F24C-B955-098D3128E270}"/>
              </a:ext>
            </a:extLst>
          </p:cNvPr>
          <p:cNvPicPr>
            <a:picLocks noChangeAspect="1"/>
          </p:cNvPicPr>
          <p:nvPr/>
        </p:nvPicPr>
        <p:blipFill>
          <a:blip r:embed="rId3"/>
          <a:stretch>
            <a:fillRect/>
          </a:stretch>
        </p:blipFill>
        <p:spPr>
          <a:xfrm rot="16200000">
            <a:off x="7646514" y="2929734"/>
            <a:ext cx="2349812" cy="4414520"/>
          </a:xfrm>
          <a:prstGeom prst="rect">
            <a:avLst/>
          </a:prstGeom>
        </p:spPr>
      </p:pic>
    </p:spTree>
    <p:extLst>
      <p:ext uri="{BB962C8B-B14F-4D97-AF65-F5344CB8AC3E}">
        <p14:creationId xmlns:p14="http://schemas.microsoft.com/office/powerpoint/2010/main" val="3204096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26633E-9067-1B40-BD3C-798FE7725178}"/>
              </a:ext>
            </a:extLst>
          </p:cNvPr>
          <p:cNvSpPr>
            <a:spLocks noGrp="1"/>
          </p:cNvSpPr>
          <p:nvPr>
            <p:ph type="title"/>
          </p:nvPr>
        </p:nvSpPr>
        <p:spPr/>
        <p:txBody>
          <a:bodyPr/>
          <a:lstStyle/>
          <a:p>
            <a:r>
              <a:rPr kumimoji="1" lang="en-US" altLang="ja-JP" dirty="0"/>
              <a:t>Try Example 01</a:t>
            </a:r>
            <a:endParaRPr kumimoji="1" lang="ja-JP" altLang="en-US"/>
          </a:p>
        </p:txBody>
      </p:sp>
      <p:sp>
        <p:nvSpPr>
          <p:cNvPr id="3" name="コンテンツ プレースホルダー 2">
            <a:extLst>
              <a:ext uri="{FF2B5EF4-FFF2-40B4-BE49-F238E27FC236}">
                <a16:creationId xmlns:a16="http://schemas.microsoft.com/office/drawing/2014/main" id="{342F8EBA-D299-3E46-AC4C-528AFBBDCD16}"/>
              </a:ext>
            </a:extLst>
          </p:cNvPr>
          <p:cNvSpPr>
            <a:spLocks noGrp="1"/>
          </p:cNvSpPr>
          <p:nvPr>
            <p:ph idx="1"/>
          </p:nvPr>
        </p:nvSpPr>
        <p:spPr/>
        <p:txBody>
          <a:bodyPr/>
          <a:lstStyle/>
          <a:p>
            <a:r>
              <a:rPr kumimoji="1" lang="en-US" altLang="ja-JP" dirty="0"/>
              <a:t>Now!</a:t>
            </a:r>
            <a:endParaRPr kumimoji="1" lang="ja-JP" altLang="en-US"/>
          </a:p>
        </p:txBody>
      </p:sp>
      <p:sp>
        <p:nvSpPr>
          <p:cNvPr id="4" name="スライド番号プレースホルダー 3">
            <a:extLst>
              <a:ext uri="{FF2B5EF4-FFF2-40B4-BE49-F238E27FC236}">
                <a16:creationId xmlns:a16="http://schemas.microsoft.com/office/drawing/2014/main" id="{8F8293E8-F0A4-0D43-A70B-3ADA6F1DD68D}"/>
              </a:ext>
            </a:extLst>
          </p:cNvPr>
          <p:cNvSpPr>
            <a:spLocks noGrp="1"/>
          </p:cNvSpPr>
          <p:nvPr>
            <p:ph type="sldNum" sz="quarter" idx="12"/>
          </p:nvPr>
        </p:nvSpPr>
        <p:spPr/>
        <p:txBody>
          <a:bodyPr/>
          <a:lstStyle/>
          <a:p>
            <a:fld id="{D5DDEC14-9F2A-1C40-9F92-7E724392E266}" type="slidenum">
              <a:rPr kumimoji="1" lang="ja-JP" altLang="en-US" smtClean="0"/>
              <a:t>32</a:t>
            </a:fld>
            <a:endParaRPr kumimoji="1" lang="ja-JP" altLang="en-US"/>
          </a:p>
        </p:txBody>
      </p:sp>
    </p:spTree>
    <p:extLst>
      <p:ext uri="{BB962C8B-B14F-4D97-AF65-F5344CB8AC3E}">
        <p14:creationId xmlns:p14="http://schemas.microsoft.com/office/powerpoint/2010/main" val="2673067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How Example 01 works</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33</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3839202" y="1825625"/>
            <a:ext cx="75145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Now, let’s understand what is happening with this program.</a:t>
            </a:r>
          </a:p>
          <a:p>
            <a:endParaRPr lang="en-US" sz="2400" dirty="0"/>
          </a:p>
          <a:p>
            <a:r>
              <a:rPr lang="en-US" altLang="ja-CN" sz="2400" dirty="0"/>
              <a:t>Yet, before we learn how this program behaves, let’s learn the function of each object.</a:t>
            </a:r>
          </a:p>
          <a:p>
            <a:endParaRPr lang="en-US" sz="2400" dirty="0"/>
          </a:p>
          <a:p>
            <a:pPr marL="0" indent="0">
              <a:buNone/>
            </a:pPr>
            <a:endParaRPr lang="en-US" sz="2400" i="1" dirty="0"/>
          </a:p>
        </p:txBody>
      </p:sp>
      <p:pic>
        <p:nvPicPr>
          <p:cNvPr id="6" name="図 5">
            <a:extLst>
              <a:ext uri="{FF2B5EF4-FFF2-40B4-BE49-F238E27FC236}">
                <a16:creationId xmlns:a16="http://schemas.microsoft.com/office/drawing/2014/main" id="{4CF7080B-4D3B-B145-A5D8-65245A989F95}"/>
              </a:ext>
            </a:extLst>
          </p:cNvPr>
          <p:cNvPicPr>
            <a:picLocks noChangeAspect="1"/>
          </p:cNvPicPr>
          <p:nvPr/>
        </p:nvPicPr>
        <p:blipFill rotWithShape="1">
          <a:blip r:embed="rId2"/>
          <a:srcRect l="40313" t="22120"/>
          <a:stretch/>
        </p:blipFill>
        <p:spPr>
          <a:xfrm>
            <a:off x="838200" y="1690688"/>
            <a:ext cx="3001002" cy="2908617"/>
          </a:xfrm>
          <a:prstGeom prst="rect">
            <a:avLst/>
          </a:prstGeom>
        </p:spPr>
      </p:pic>
    </p:spTree>
    <p:extLst>
      <p:ext uri="{BB962C8B-B14F-4D97-AF65-F5344CB8AC3E}">
        <p14:creationId xmlns:p14="http://schemas.microsoft.com/office/powerpoint/2010/main" val="1221939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err="1"/>
              <a:t>Ardestan</a:t>
            </a:r>
            <a:r>
              <a:rPr lang="en-US" altLang="ja-JP" dirty="0"/>
              <a:t> Objects</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34</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3839202" y="1825625"/>
            <a:ext cx="75145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400" dirty="0"/>
              <a:t>What we type first in an object box is the type of the object.</a:t>
            </a:r>
          </a:p>
          <a:p>
            <a:pPr marL="0" indent="0">
              <a:buNone/>
            </a:pPr>
            <a:endParaRPr lang="en-US" sz="2400" dirty="0"/>
          </a:p>
          <a:p>
            <a:pPr marL="0" indent="0">
              <a:buNone/>
            </a:pPr>
            <a:r>
              <a:rPr lang="en-US" sz="2400" dirty="0"/>
              <a:t>Hence, the left program contains thee different objects: one </a:t>
            </a:r>
            <a:r>
              <a:rPr lang="en-US" sz="2400" i="1" dirty="0" err="1"/>
              <a:t>loadbang</a:t>
            </a:r>
            <a:r>
              <a:rPr lang="en-US" sz="2400" i="1" dirty="0"/>
              <a:t> </a:t>
            </a:r>
            <a:r>
              <a:rPr lang="en-US" sz="2400" dirty="0"/>
              <a:t>object, one </a:t>
            </a:r>
            <a:r>
              <a:rPr lang="en-US" sz="2400" i="1" dirty="0"/>
              <a:t>symbol </a:t>
            </a:r>
            <a:r>
              <a:rPr lang="en-US" sz="2400" dirty="0"/>
              <a:t>object, and one </a:t>
            </a:r>
            <a:r>
              <a:rPr lang="en-US" sz="2400" i="1" dirty="0" err="1"/>
              <a:t>dout</a:t>
            </a:r>
            <a:r>
              <a:rPr lang="en-US" sz="2400" dirty="0"/>
              <a:t> object.</a:t>
            </a:r>
          </a:p>
        </p:txBody>
      </p:sp>
      <p:pic>
        <p:nvPicPr>
          <p:cNvPr id="6" name="図 5">
            <a:extLst>
              <a:ext uri="{FF2B5EF4-FFF2-40B4-BE49-F238E27FC236}">
                <a16:creationId xmlns:a16="http://schemas.microsoft.com/office/drawing/2014/main" id="{4CF7080B-4D3B-B145-A5D8-65245A989F95}"/>
              </a:ext>
            </a:extLst>
          </p:cNvPr>
          <p:cNvPicPr>
            <a:picLocks noChangeAspect="1"/>
          </p:cNvPicPr>
          <p:nvPr/>
        </p:nvPicPr>
        <p:blipFill rotWithShape="1">
          <a:blip r:embed="rId2"/>
          <a:srcRect l="40313" t="22120"/>
          <a:stretch/>
        </p:blipFill>
        <p:spPr>
          <a:xfrm>
            <a:off x="838200" y="1690688"/>
            <a:ext cx="3001002" cy="2908617"/>
          </a:xfrm>
          <a:prstGeom prst="rect">
            <a:avLst/>
          </a:prstGeom>
        </p:spPr>
      </p:pic>
      <p:sp>
        <p:nvSpPr>
          <p:cNvPr id="9" name="円/楕円 8">
            <a:extLst>
              <a:ext uri="{FF2B5EF4-FFF2-40B4-BE49-F238E27FC236}">
                <a16:creationId xmlns:a16="http://schemas.microsoft.com/office/drawing/2014/main" id="{3F84033B-23B3-4A41-BB81-E5EDE66616A5}"/>
              </a:ext>
            </a:extLst>
          </p:cNvPr>
          <p:cNvSpPr/>
          <p:nvPr/>
        </p:nvSpPr>
        <p:spPr>
          <a:xfrm>
            <a:off x="1131376" y="1968284"/>
            <a:ext cx="1859797" cy="325465"/>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6F4948C0-076F-7748-9ABC-3F019FCDEA2E}"/>
              </a:ext>
            </a:extLst>
          </p:cNvPr>
          <p:cNvSpPr/>
          <p:nvPr/>
        </p:nvSpPr>
        <p:spPr>
          <a:xfrm>
            <a:off x="1208866" y="2927333"/>
            <a:ext cx="1226949" cy="325465"/>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91F9525B-02D2-6345-8C3F-0020B3ACA8EB}"/>
              </a:ext>
            </a:extLst>
          </p:cNvPr>
          <p:cNvSpPr/>
          <p:nvPr/>
        </p:nvSpPr>
        <p:spPr>
          <a:xfrm>
            <a:off x="1129835" y="3983246"/>
            <a:ext cx="1117420" cy="325465"/>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8072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Argument</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35</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3839202" y="1825625"/>
            <a:ext cx="75145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400" dirty="0"/>
              <a:t>An object box often contains one or more </a:t>
            </a:r>
            <a:r>
              <a:rPr lang="en-US" sz="2400" i="1" dirty="0"/>
              <a:t>arguments </a:t>
            </a:r>
            <a:r>
              <a:rPr lang="en-US" sz="2400" dirty="0"/>
              <a:t>after the name of the object.</a:t>
            </a:r>
          </a:p>
          <a:p>
            <a:pPr marL="0" indent="0">
              <a:buNone/>
            </a:pPr>
            <a:endParaRPr lang="en-US" sz="2400" dirty="0"/>
          </a:p>
          <a:p>
            <a:pPr marL="0" indent="0">
              <a:buNone/>
            </a:pPr>
            <a:r>
              <a:rPr lang="en-US" sz="2400" dirty="0"/>
              <a:t>Arguments are normally used to initialize the object.</a:t>
            </a:r>
          </a:p>
          <a:p>
            <a:pPr marL="0" indent="0">
              <a:buNone/>
            </a:pPr>
            <a:endParaRPr lang="en-US" sz="2400" dirty="0"/>
          </a:p>
          <a:p>
            <a:pPr marL="0" indent="0">
              <a:buNone/>
            </a:pPr>
            <a:r>
              <a:rPr lang="en-US" sz="2400" dirty="0"/>
              <a:t>In the left program, the </a:t>
            </a:r>
            <a:r>
              <a:rPr lang="en-US" sz="2400" i="1" dirty="0"/>
              <a:t>symbol</a:t>
            </a:r>
            <a:r>
              <a:rPr lang="en-US" sz="2400" dirty="0"/>
              <a:t> object is given one </a:t>
            </a:r>
            <a:r>
              <a:rPr lang="en-US" sz="2400" dirty="0" err="1"/>
              <a:t>argument:</a:t>
            </a:r>
            <a:r>
              <a:rPr lang="en-US" sz="2400" i="1" dirty="0" err="1"/>
              <a:t>high</a:t>
            </a:r>
            <a:r>
              <a:rPr lang="en-US" sz="2400" dirty="0"/>
              <a:t> and the </a:t>
            </a:r>
            <a:r>
              <a:rPr lang="en-US" sz="2400" dirty="0" err="1"/>
              <a:t>dout</a:t>
            </a:r>
            <a:r>
              <a:rPr lang="en-US" sz="2400" dirty="0"/>
              <a:t> object is given one argument:13. </a:t>
            </a:r>
          </a:p>
        </p:txBody>
      </p:sp>
      <p:pic>
        <p:nvPicPr>
          <p:cNvPr id="6" name="図 5">
            <a:extLst>
              <a:ext uri="{FF2B5EF4-FFF2-40B4-BE49-F238E27FC236}">
                <a16:creationId xmlns:a16="http://schemas.microsoft.com/office/drawing/2014/main" id="{4CF7080B-4D3B-B145-A5D8-65245A989F95}"/>
              </a:ext>
            </a:extLst>
          </p:cNvPr>
          <p:cNvPicPr>
            <a:picLocks noChangeAspect="1"/>
          </p:cNvPicPr>
          <p:nvPr/>
        </p:nvPicPr>
        <p:blipFill rotWithShape="1">
          <a:blip r:embed="rId2"/>
          <a:srcRect l="40313" t="22120"/>
          <a:stretch/>
        </p:blipFill>
        <p:spPr>
          <a:xfrm>
            <a:off x="838200" y="1690688"/>
            <a:ext cx="3001002" cy="2908617"/>
          </a:xfrm>
          <a:prstGeom prst="rect">
            <a:avLst/>
          </a:prstGeom>
        </p:spPr>
      </p:pic>
      <p:sp>
        <p:nvSpPr>
          <p:cNvPr id="10" name="円/楕円 9">
            <a:extLst>
              <a:ext uri="{FF2B5EF4-FFF2-40B4-BE49-F238E27FC236}">
                <a16:creationId xmlns:a16="http://schemas.microsoft.com/office/drawing/2014/main" id="{6F4948C0-076F-7748-9ABC-3F019FCDEA2E}"/>
              </a:ext>
            </a:extLst>
          </p:cNvPr>
          <p:cNvSpPr/>
          <p:nvPr/>
        </p:nvSpPr>
        <p:spPr>
          <a:xfrm>
            <a:off x="2338702" y="2926173"/>
            <a:ext cx="1086424" cy="328471"/>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91F9525B-02D2-6345-8C3F-0020B3ACA8EB}"/>
              </a:ext>
            </a:extLst>
          </p:cNvPr>
          <p:cNvSpPr/>
          <p:nvPr/>
        </p:nvSpPr>
        <p:spPr>
          <a:xfrm>
            <a:off x="2152723" y="4001294"/>
            <a:ext cx="528484" cy="328471"/>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0749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err="1"/>
              <a:t>Loadbang</a:t>
            </a:r>
            <a:r>
              <a:rPr lang="en-US" altLang="ja-JP" dirty="0"/>
              <a:t> Object</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36</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3839202" y="1825625"/>
            <a:ext cx="75145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400" dirty="0"/>
              <a:t>The </a:t>
            </a:r>
            <a:r>
              <a:rPr lang="en-US" sz="2400" dirty="0" err="1"/>
              <a:t>loadbang</a:t>
            </a:r>
            <a:r>
              <a:rPr lang="en-US" sz="2400" dirty="0"/>
              <a:t> object sends out a </a:t>
            </a:r>
            <a:r>
              <a:rPr lang="en-US" sz="2400" dirty="0" err="1"/>
              <a:t>symbol:’bang</a:t>
            </a:r>
            <a:r>
              <a:rPr lang="en-US" sz="2400" dirty="0"/>
              <a:t>’ when your Arduino starts up or resets.</a:t>
            </a:r>
          </a:p>
          <a:p>
            <a:pPr marL="0" indent="0">
              <a:buNone/>
            </a:pPr>
            <a:endParaRPr lang="en-US" sz="2400" dirty="0"/>
          </a:p>
          <a:p>
            <a:pPr marL="0" indent="0">
              <a:buNone/>
            </a:pPr>
            <a:r>
              <a:rPr lang="en-US" sz="2400" dirty="0"/>
              <a:t>A symbol is a type of a value that is passed between </a:t>
            </a:r>
            <a:r>
              <a:rPr lang="en-US" sz="2400" dirty="0" err="1"/>
              <a:t>Ardestan</a:t>
            </a:r>
            <a:r>
              <a:rPr lang="en-US" sz="2400" dirty="0"/>
              <a:t> objects. </a:t>
            </a:r>
          </a:p>
          <a:p>
            <a:pPr marL="0" indent="0">
              <a:buNone/>
            </a:pPr>
            <a:endParaRPr lang="en-US" sz="2400" dirty="0"/>
          </a:p>
          <a:p>
            <a:pPr marL="0" indent="0">
              <a:buNone/>
            </a:pPr>
            <a:r>
              <a:rPr lang="en-US" sz="2400" dirty="0"/>
              <a:t>We learn other types in </a:t>
            </a:r>
            <a:r>
              <a:rPr lang="en-US" sz="2400" dirty="0" err="1"/>
              <a:t>Ardestan</a:t>
            </a:r>
            <a:r>
              <a:rPr lang="en-US" sz="2400" dirty="0"/>
              <a:t> a little later</a:t>
            </a:r>
          </a:p>
        </p:txBody>
      </p:sp>
      <p:pic>
        <p:nvPicPr>
          <p:cNvPr id="6" name="図 5">
            <a:extLst>
              <a:ext uri="{FF2B5EF4-FFF2-40B4-BE49-F238E27FC236}">
                <a16:creationId xmlns:a16="http://schemas.microsoft.com/office/drawing/2014/main" id="{4CF7080B-4D3B-B145-A5D8-65245A989F95}"/>
              </a:ext>
            </a:extLst>
          </p:cNvPr>
          <p:cNvPicPr>
            <a:picLocks noChangeAspect="1"/>
          </p:cNvPicPr>
          <p:nvPr/>
        </p:nvPicPr>
        <p:blipFill rotWithShape="1">
          <a:blip r:embed="rId2"/>
          <a:srcRect l="40313" t="22120"/>
          <a:stretch/>
        </p:blipFill>
        <p:spPr>
          <a:xfrm>
            <a:off x="838200" y="1690688"/>
            <a:ext cx="3001002" cy="2908617"/>
          </a:xfrm>
          <a:prstGeom prst="rect">
            <a:avLst/>
          </a:prstGeom>
        </p:spPr>
      </p:pic>
      <p:sp>
        <p:nvSpPr>
          <p:cNvPr id="8" name="円/楕円 7">
            <a:extLst>
              <a:ext uri="{FF2B5EF4-FFF2-40B4-BE49-F238E27FC236}">
                <a16:creationId xmlns:a16="http://schemas.microsoft.com/office/drawing/2014/main" id="{15599509-B10F-634A-9841-097BB203773D}"/>
              </a:ext>
            </a:extLst>
          </p:cNvPr>
          <p:cNvSpPr/>
          <p:nvPr/>
        </p:nvSpPr>
        <p:spPr>
          <a:xfrm>
            <a:off x="838200" y="1690688"/>
            <a:ext cx="2521957" cy="788829"/>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51689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Symbol Object</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37</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3839202" y="1825625"/>
            <a:ext cx="751459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400" dirty="0"/>
              <a:t>The symbol object stores a symbol value within. When it received a ‘bang’ message, it sends out the stored symbol value from its outlet.</a:t>
            </a:r>
          </a:p>
          <a:p>
            <a:pPr marL="0" indent="0">
              <a:buNone/>
            </a:pPr>
            <a:endParaRPr lang="en-US" sz="2400" dirty="0"/>
          </a:p>
          <a:p>
            <a:pPr marL="0" indent="0">
              <a:buNone/>
            </a:pPr>
            <a:r>
              <a:rPr lang="en-US" sz="2400" dirty="0"/>
              <a:t>In the left example, we initially stores a symbol: ’high’ in the symbol object.</a:t>
            </a:r>
          </a:p>
          <a:p>
            <a:pPr marL="0" indent="0">
              <a:buNone/>
            </a:pPr>
            <a:endParaRPr lang="en-US" sz="2400" dirty="0"/>
          </a:p>
          <a:p>
            <a:pPr marL="0" indent="0">
              <a:buNone/>
            </a:pPr>
            <a:r>
              <a:rPr lang="en-US" sz="2400" dirty="0"/>
              <a:t>Some objects requires (or </a:t>
            </a:r>
            <a:r>
              <a:rPr lang="en-US" sz="2400" dirty="0" err="1"/>
              <a:t>opitinally</a:t>
            </a:r>
            <a:r>
              <a:rPr lang="en-US" sz="2400" dirty="0"/>
              <a:t> allows) one ore more values to be given after the object name. Such values is called ‘arguments’ in </a:t>
            </a:r>
            <a:r>
              <a:rPr lang="en-US" sz="2400" dirty="0" err="1"/>
              <a:t>Ardestan</a:t>
            </a:r>
            <a:r>
              <a:rPr lang="en-US" sz="2400" dirty="0"/>
              <a:t> and normally used to initialize the </a:t>
            </a:r>
            <a:r>
              <a:rPr lang="en-US" sz="2400" dirty="0" err="1"/>
              <a:t>Ardestan</a:t>
            </a:r>
            <a:r>
              <a:rPr lang="en-US" sz="2400" dirty="0"/>
              <a:t> object.</a:t>
            </a:r>
          </a:p>
        </p:txBody>
      </p:sp>
      <p:pic>
        <p:nvPicPr>
          <p:cNvPr id="6" name="図 5">
            <a:extLst>
              <a:ext uri="{FF2B5EF4-FFF2-40B4-BE49-F238E27FC236}">
                <a16:creationId xmlns:a16="http://schemas.microsoft.com/office/drawing/2014/main" id="{4CF7080B-4D3B-B145-A5D8-65245A989F95}"/>
              </a:ext>
            </a:extLst>
          </p:cNvPr>
          <p:cNvPicPr>
            <a:picLocks noChangeAspect="1"/>
          </p:cNvPicPr>
          <p:nvPr/>
        </p:nvPicPr>
        <p:blipFill rotWithShape="1">
          <a:blip r:embed="rId2"/>
          <a:srcRect l="40313" t="22120"/>
          <a:stretch/>
        </p:blipFill>
        <p:spPr>
          <a:xfrm>
            <a:off x="838200" y="1690688"/>
            <a:ext cx="3001002" cy="2908617"/>
          </a:xfrm>
          <a:prstGeom prst="rect">
            <a:avLst/>
          </a:prstGeom>
        </p:spPr>
      </p:pic>
      <p:sp>
        <p:nvSpPr>
          <p:cNvPr id="8" name="円/楕円 7">
            <a:extLst>
              <a:ext uri="{FF2B5EF4-FFF2-40B4-BE49-F238E27FC236}">
                <a16:creationId xmlns:a16="http://schemas.microsoft.com/office/drawing/2014/main" id="{15599509-B10F-634A-9841-097BB203773D}"/>
              </a:ext>
            </a:extLst>
          </p:cNvPr>
          <p:cNvSpPr/>
          <p:nvPr/>
        </p:nvSpPr>
        <p:spPr>
          <a:xfrm>
            <a:off x="838200" y="2750581"/>
            <a:ext cx="3001002" cy="788829"/>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59620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err="1"/>
              <a:t>Dout</a:t>
            </a:r>
            <a:r>
              <a:rPr lang="en-US" altLang="ja-JP" dirty="0"/>
              <a:t> Object</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38</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3839202" y="1825625"/>
            <a:ext cx="751459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400" dirty="0"/>
              <a:t>The </a:t>
            </a:r>
            <a:r>
              <a:rPr lang="en-US" sz="2400" dirty="0" err="1"/>
              <a:t>dout</a:t>
            </a:r>
            <a:r>
              <a:rPr lang="en-US" sz="2400" dirty="0"/>
              <a:t> object set the digital output at the given pin number high or low, depending on the value it received at the left inlet.</a:t>
            </a:r>
          </a:p>
          <a:p>
            <a:pPr marL="0" indent="0">
              <a:buNone/>
            </a:pPr>
            <a:endParaRPr lang="en-US" sz="2400" dirty="0"/>
          </a:p>
          <a:p>
            <a:pPr marL="0" indent="0">
              <a:buNone/>
            </a:pPr>
            <a:r>
              <a:rPr lang="en-US" sz="2400" dirty="0"/>
              <a:t>If the incoming value is a </a:t>
            </a:r>
            <a:r>
              <a:rPr lang="en-US" sz="2400" dirty="0" err="1"/>
              <a:t>symbol:’high</a:t>
            </a:r>
            <a:r>
              <a:rPr lang="en-US" sz="2400" dirty="0"/>
              <a:t>’ or an integer value:1, it sets the digital output pin to high.</a:t>
            </a:r>
          </a:p>
          <a:p>
            <a:pPr marL="0" indent="0">
              <a:buNone/>
            </a:pPr>
            <a:endParaRPr lang="en-US" sz="2400" dirty="0"/>
          </a:p>
          <a:p>
            <a:pPr marL="0" indent="0">
              <a:buNone/>
            </a:pPr>
            <a:r>
              <a:rPr lang="en-US" sz="2400" dirty="0"/>
              <a:t>If the incoming value is a </a:t>
            </a:r>
            <a:r>
              <a:rPr lang="en-US" sz="2400" dirty="0" err="1"/>
              <a:t>symbol:’low</a:t>
            </a:r>
            <a:r>
              <a:rPr lang="en-US" sz="2400" dirty="0"/>
              <a:t>’ or an integer value:0, it sets the digital output pin to low.</a:t>
            </a:r>
          </a:p>
          <a:p>
            <a:pPr marL="0" indent="0">
              <a:buNone/>
            </a:pPr>
            <a:endParaRPr lang="en-US" sz="2400" dirty="0"/>
          </a:p>
        </p:txBody>
      </p:sp>
      <p:pic>
        <p:nvPicPr>
          <p:cNvPr id="6" name="図 5">
            <a:extLst>
              <a:ext uri="{FF2B5EF4-FFF2-40B4-BE49-F238E27FC236}">
                <a16:creationId xmlns:a16="http://schemas.microsoft.com/office/drawing/2014/main" id="{4CF7080B-4D3B-B145-A5D8-65245A989F95}"/>
              </a:ext>
            </a:extLst>
          </p:cNvPr>
          <p:cNvPicPr>
            <a:picLocks noChangeAspect="1"/>
          </p:cNvPicPr>
          <p:nvPr/>
        </p:nvPicPr>
        <p:blipFill rotWithShape="1">
          <a:blip r:embed="rId2"/>
          <a:srcRect l="40313" t="22120"/>
          <a:stretch/>
        </p:blipFill>
        <p:spPr>
          <a:xfrm>
            <a:off x="838200" y="1690688"/>
            <a:ext cx="3001002" cy="2908617"/>
          </a:xfrm>
          <a:prstGeom prst="rect">
            <a:avLst/>
          </a:prstGeom>
        </p:spPr>
      </p:pic>
      <p:sp>
        <p:nvSpPr>
          <p:cNvPr id="8" name="円/楕円 7">
            <a:extLst>
              <a:ext uri="{FF2B5EF4-FFF2-40B4-BE49-F238E27FC236}">
                <a16:creationId xmlns:a16="http://schemas.microsoft.com/office/drawing/2014/main" id="{15599509-B10F-634A-9841-097BB203773D}"/>
              </a:ext>
            </a:extLst>
          </p:cNvPr>
          <p:cNvSpPr/>
          <p:nvPr/>
        </p:nvSpPr>
        <p:spPr>
          <a:xfrm>
            <a:off x="533400" y="3810476"/>
            <a:ext cx="3001002" cy="788829"/>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217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err="1"/>
              <a:t>Dout</a:t>
            </a:r>
            <a:r>
              <a:rPr lang="en-US" altLang="ja-JP" dirty="0"/>
              <a:t> Object</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39</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3839202" y="1825625"/>
            <a:ext cx="75145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2400" dirty="0"/>
              <a:t>Digital Output in Arduino:</a:t>
            </a:r>
          </a:p>
          <a:p>
            <a:pPr marL="0" indent="0">
              <a:buNone/>
            </a:pPr>
            <a:endParaRPr lang="en-US" sz="2400" dirty="0"/>
          </a:p>
          <a:p>
            <a:pPr marL="0" indent="0">
              <a:buNone/>
            </a:pPr>
            <a:r>
              <a:rPr lang="en-US" sz="2400" dirty="0"/>
              <a:t>high</a:t>
            </a:r>
            <a:r>
              <a:rPr lang="en-US" sz="2400" dirty="0">
                <a:sym typeface="Wingdings" pitchFamily="2" charset="2"/>
              </a:rPr>
              <a:t> =&gt; the output is 5v.</a:t>
            </a:r>
            <a:endParaRPr lang="en-US" sz="2400" dirty="0"/>
          </a:p>
          <a:p>
            <a:pPr marL="0" indent="0">
              <a:buNone/>
            </a:pPr>
            <a:r>
              <a:rPr lang="en-US" sz="2400" dirty="0"/>
              <a:t>low  =&gt; the output is 0v.</a:t>
            </a:r>
          </a:p>
          <a:p>
            <a:pPr marL="0" indent="0">
              <a:buNone/>
            </a:pPr>
            <a:endParaRPr lang="en-US" sz="2400" dirty="0"/>
          </a:p>
          <a:p>
            <a:pPr marL="0" indent="0">
              <a:buNone/>
            </a:pPr>
            <a:endParaRPr lang="en-US" sz="2400" dirty="0"/>
          </a:p>
        </p:txBody>
      </p:sp>
      <p:pic>
        <p:nvPicPr>
          <p:cNvPr id="6" name="図 5">
            <a:extLst>
              <a:ext uri="{FF2B5EF4-FFF2-40B4-BE49-F238E27FC236}">
                <a16:creationId xmlns:a16="http://schemas.microsoft.com/office/drawing/2014/main" id="{4CF7080B-4D3B-B145-A5D8-65245A989F95}"/>
              </a:ext>
            </a:extLst>
          </p:cNvPr>
          <p:cNvPicPr>
            <a:picLocks noChangeAspect="1"/>
          </p:cNvPicPr>
          <p:nvPr/>
        </p:nvPicPr>
        <p:blipFill rotWithShape="1">
          <a:blip r:embed="rId2"/>
          <a:srcRect l="40313" t="22120"/>
          <a:stretch/>
        </p:blipFill>
        <p:spPr>
          <a:xfrm>
            <a:off x="838200" y="1690688"/>
            <a:ext cx="3001002" cy="2908617"/>
          </a:xfrm>
          <a:prstGeom prst="rect">
            <a:avLst/>
          </a:prstGeom>
        </p:spPr>
      </p:pic>
      <p:sp>
        <p:nvSpPr>
          <p:cNvPr id="8" name="円/楕円 7">
            <a:extLst>
              <a:ext uri="{FF2B5EF4-FFF2-40B4-BE49-F238E27FC236}">
                <a16:creationId xmlns:a16="http://schemas.microsoft.com/office/drawing/2014/main" id="{15599509-B10F-634A-9841-097BB203773D}"/>
              </a:ext>
            </a:extLst>
          </p:cNvPr>
          <p:cNvSpPr/>
          <p:nvPr/>
        </p:nvSpPr>
        <p:spPr>
          <a:xfrm>
            <a:off x="533400" y="3810476"/>
            <a:ext cx="3001002" cy="788829"/>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3870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570E9-D456-C142-9A86-92CB086AC1FF}"/>
              </a:ext>
            </a:extLst>
          </p:cNvPr>
          <p:cNvSpPr>
            <a:spLocks noGrp="1"/>
          </p:cNvSpPr>
          <p:nvPr>
            <p:ph type="title"/>
          </p:nvPr>
        </p:nvSpPr>
        <p:spPr/>
        <p:txBody>
          <a:bodyPr/>
          <a:lstStyle/>
          <a:p>
            <a:r>
              <a:rPr kumimoji="1" lang="en-US" altLang="ja-JP" dirty="0"/>
              <a:t>Course Outline</a:t>
            </a:r>
            <a:endParaRPr kumimoji="1" lang="ja-JP" altLang="en-US"/>
          </a:p>
        </p:txBody>
      </p:sp>
      <p:sp>
        <p:nvSpPr>
          <p:cNvPr id="3" name="コンテンツ プレースホルダー 2">
            <a:extLst>
              <a:ext uri="{FF2B5EF4-FFF2-40B4-BE49-F238E27FC236}">
                <a16:creationId xmlns:a16="http://schemas.microsoft.com/office/drawing/2014/main" id="{BCA550AC-FCA3-FB42-AD7E-A2DF5D8A9181}"/>
              </a:ext>
            </a:extLst>
          </p:cNvPr>
          <p:cNvSpPr>
            <a:spLocks noGrp="1"/>
          </p:cNvSpPr>
          <p:nvPr>
            <p:ph idx="1"/>
          </p:nvPr>
        </p:nvSpPr>
        <p:spPr/>
        <p:txBody>
          <a:bodyPr>
            <a:normAutofit fontScale="92500" lnSpcReduction="10000"/>
          </a:bodyPr>
          <a:lstStyle/>
          <a:p>
            <a:r>
              <a:rPr lang="en-US" altLang="ja-JP" dirty="0"/>
              <a:t>S</a:t>
            </a:r>
            <a:r>
              <a:rPr kumimoji="1" lang="en-US" altLang="ja-JP" dirty="0"/>
              <a:t>tudents learn basic knowledge and skills </a:t>
            </a:r>
            <a:r>
              <a:rPr lang="en-US" altLang="ja-JP" dirty="0"/>
              <a:t>for physical computing.</a:t>
            </a:r>
            <a:endParaRPr kumimoji="1" lang="en-US" altLang="ja-JP" dirty="0"/>
          </a:p>
          <a:p>
            <a:pPr lvl="2"/>
            <a:r>
              <a:rPr lang="en-US" altLang="ja-JP" dirty="0"/>
              <a:t>Digital </a:t>
            </a:r>
            <a:r>
              <a:rPr lang="en-US" altLang="ja-JP" dirty="0" err="1"/>
              <a:t>Input/Output</a:t>
            </a:r>
            <a:endParaRPr lang="en-US" altLang="ja-JP" dirty="0"/>
          </a:p>
          <a:p>
            <a:pPr lvl="2"/>
            <a:r>
              <a:rPr kumimoji="1" lang="en-US" altLang="ja-JP" dirty="0"/>
              <a:t>Analog </a:t>
            </a:r>
            <a:r>
              <a:rPr kumimoji="1" lang="en-US" altLang="ja-JP" dirty="0" err="1"/>
              <a:t>Input/Output</a:t>
            </a:r>
            <a:endParaRPr kumimoji="1" lang="en-US" altLang="ja-JP" dirty="0"/>
          </a:p>
          <a:p>
            <a:pPr lvl="2"/>
            <a:r>
              <a:rPr lang="en-US" altLang="ja-JP" dirty="0"/>
              <a:t>Servo Motors and DC Motors, etc.</a:t>
            </a:r>
          </a:p>
          <a:p>
            <a:r>
              <a:rPr lang="en-US" altLang="ja-JP" dirty="0"/>
              <a:t>Two Writing Assignments</a:t>
            </a:r>
          </a:p>
          <a:p>
            <a:pPr lvl="1"/>
            <a:r>
              <a:rPr lang="en-US" altLang="ja-JP" dirty="0"/>
              <a:t>Explain this artwork: </a:t>
            </a:r>
            <a:r>
              <a:rPr lang="en-US" altLang="ja-JP" i="1" dirty="0">
                <a:solidFill>
                  <a:srgbClr val="0070C0"/>
                </a:solidFill>
              </a:rPr>
              <a:t>TV Helmet</a:t>
            </a:r>
            <a:r>
              <a:rPr lang="en-US" altLang="ja-JP" i="1" dirty="0"/>
              <a:t>.</a:t>
            </a:r>
          </a:p>
          <a:p>
            <a:pPr lvl="1"/>
            <a:r>
              <a:rPr lang="en-US" altLang="ja-JP" dirty="0"/>
              <a:t>Explain the </a:t>
            </a:r>
            <a:r>
              <a:rPr lang="en-US" altLang="ja-JP" i="1" dirty="0">
                <a:solidFill>
                  <a:srgbClr val="0070C0"/>
                </a:solidFill>
              </a:rPr>
              <a:t>useless invention</a:t>
            </a:r>
            <a:r>
              <a:rPr lang="en-US" altLang="ja-JP" dirty="0"/>
              <a:t> concept by Marina Fujiwara </a:t>
            </a:r>
            <a:r>
              <a:rPr lang="en-US" altLang="ja-JP" u="sng" dirty="0"/>
              <a:t>in the context of Emotional Design</a:t>
            </a:r>
            <a:r>
              <a:rPr lang="en-US" altLang="ja-JP" dirty="0"/>
              <a:t> and other previous works.</a:t>
            </a:r>
          </a:p>
          <a:p>
            <a:r>
              <a:rPr lang="en-US" altLang="ja-JP" dirty="0"/>
              <a:t>Midterm Project	: </a:t>
            </a:r>
            <a:r>
              <a:rPr lang="en-US" altLang="ja-JP" dirty="0">
                <a:solidFill>
                  <a:srgbClr val="0070C0"/>
                </a:solidFill>
              </a:rPr>
              <a:t>Interactive Busy Board</a:t>
            </a:r>
          </a:p>
          <a:p>
            <a:r>
              <a:rPr lang="en-US" altLang="ja-JP" dirty="0"/>
              <a:t>Final Project	: </a:t>
            </a:r>
            <a:r>
              <a:rPr lang="en-US" altLang="ja-JP" dirty="0">
                <a:solidFill>
                  <a:srgbClr val="0070C0"/>
                </a:solidFill>
              </a:rPr>
              <a:t>Useless Inventions</a:t>
            </a:r>
          </a:p>
          <a:p>
            <a:endParaRPr kumimoji="1"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135CBC1D-7FF0-2D44-AA83-37C2E9B5861C}"/>
              </a:ext>
            </a:extLst>
          </p:cNvPr>
          <p:cNvSpPr>
            <a:spLocks noGrp="1"/>
          </p:cNvSpPr>
          <p:nvPr>
            <p:ph type="sldNum" sz="quarter" idx="12"/>
          </p:nvPr>
        </p:nvSpPr>
        <p:spPr/>
        <p:txBody>
          <a:bodyPr/>
          <a:lstStyle/>
          <a:p>
            <a:fld id="{D5DDEC14-9F2A-1C40-9F92-7E724392E266}" type="slidenum">
              <a:rPr kumimoji="1" lang="ja-JP" altLang="en-US" smtClean="0"/>
              <a:t>4</a:t>
            </a:fld>
            <a:endParaRPr kumimoji="1" lang="ja-JP" altLang="en-US"/>
          </a:p>
        </p:txBody>
      </p:sp>
    </p:spTree>
    <p:extLst>
      <p:ext uri="{BB962C8B-B14F-4D97-AF65-F5344CB8AC3E}">
        <p14:creationId xmlns:p14="http://schemas.microsoft.com/office/powerpoint/2010/main" val="2229194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Message-passing</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40</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3839202" y="1825625"/>
            <a:ext cx="75145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The </a:t>
            </a:r>
            <a:r>
              <a:rPr lang="en-US" sz="2400" dirty="0" err="1"/>
              <a:t>loadbang</a:t>
            </a:r>
            <a:r>
              <a:rPr lang="en-US" sz="2400" dirty="0"/>
              <a:t> object will send out a </a:t>
            </a:r>
            <a:r>
              <a:rPr lang="en-US" sz="2400" dirty="0" err="1"/>
              <a:t>symbol:‘bang</a:t>
            </a:r>
            <a:r>
              <a:rPr lang="en-US" sz="2400" dirty="0"/>
              <a:t>’ when the program starts on your Arduino.</a:t>
            </a:r>
          </a:p>
          <a:p>
            <a:endParaRPr lang="en-US" sz="2400" dirty="0"/>
          </a:p>
          <a:p>
            <a:r>
              <a:rPr lang="en-US" sz="2400" dirty="0"/>
              <a:t> The message will be received by all the objects connected to the outlet of the ‘</a:t>
            </a:r>
            <a:r>
              <a:rPr lang="en-US" sz="2400" dirty="0" err="1"/>
              <a:t>loadbang</a:t>
            </a:r>
            <a:r>
              <a:rPr lang="en-US" sz="2400" dirty="0"/>
              <a:t>’ object.</a:t>
            </a:r>
            <a:endParaRPr lang="en-US" sz="2400" i="1" dirty="0"/>
          </a:p>
        </p:txBody>
      </p:sp>
      <p:pic>
        <p:nvPicPr>
          <p:cNvPr id="6" name="図 5">
            <a:extLst>
              <a:ext uri="{FF2B5EF4-FFF2-40B4-BE49-F238E27FC236}">
                <a16:creationId xmlns:a16="http://schemas.microsoft.com/office/drawing/2014/main" id="{4CF7080B-4D3B-B145-A5D8-65245A989F95}"/>
              </a:ext>
            </a:extLst>
          </p:cNvPr>
          <p:cNvPicPr>
            <a:picLocks noChangeAspect="1"/>
          </p:cNvPicPr>
          <p:nvPr/>
        </p:nvPicPr>
        <p:blipFill rotWithShape="1">
          <a:blip r:embed="rId2"/>
          <a:srcRect l="40313" t="22120"/>
          <a:stretch/>
        </p:blipFill>
        <p:spPr>
          <a:xfrm>
            <a:off x="838200" y="1690688"/>
            <a:ext cx="3001002" cy="2908617"/>
          </a:xfrm>
          <a:prstGeom prst="rect">
            <a:avLst/>
          </a:prstGeom>
        </p:spPr>
      </p:pic>
      <p:cxnSp>
        <p:nvCxnSpPr>
          <p:cNvPr id="5" name="直線矢印コネクタ 4">
            <a:extLst>
              <a:ext uri="{FF2B5EF4-FFF2-40B4-BE49-F238E27FC236}">
                <a16:creationId xmlns:a16="http://schemas.microsoft.com/office/drawing/2014/main" id="{4AFDAD1D-5CF7-9143-8473-961F333AB7BF}"/>
              </a:ext>
            </a:extLst>
          </p:cNvPr>
          <p:cNvCxnSpPr>
            <a:cxnSpLocks/>
          </p:cNvCxnSpPr>
          <p:nvPr/>
        </p:nvCxnSpPr>
        <p:spPr>
          <a:xfrm>
            <a:off x="838199" y="2272743"/>
            <a:ext cx="0" cy="78279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4156C110-B219-5042-A9DB-EA06AC5DBD84}"/>
              </a:ext>
            </a:extLst>
          </p:cNvPr>
          <p:cNvSpPr/>
          <p:nvPr/>
        </p:nvSpPr>
        <p:spPr>
          <a:xfrm>
            <a:off x="102100" y="2436614"/>
            <a:ext cx="736099" cy="369332"/>
          </a:xfrm>
          <a:prstGeom prst="rect">
            <a:avLst/>
          </a:prstGeom>
        </p:spPr>
        <p:txBody>
          <a:bodyPr wrap="none">
            <a:spAutoFit/>
          </a:bodyPr>
          <a:lstStyle/>
          <a:p>
            <a:r>
              <a:rPr lang="ja-JP" altLang="en-US">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288183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Message-passing</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41</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3839202" y="1825625"/>
            <a:ext cx="75145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When the ‘symbol’ object receives the </a:t>
            </a:r>
            <a:r>
              <a:rPr lang="en-US" sz="2400" dirty="0" err="1"/>
              <a:t>symbol:‘bang</a:t>
            </a:r>
            <a:r>
              <a:rPr lang="en-US" sz="2400" dirty="0"/>
              <a:t>’ at its left inlet,</a:t>
            </a:r>
            <a:r>
              <a:rPr lang="en-US" sz="2400" i="1" dirty="0"/>
              <a:t> </a:t>
            </a:r>
            <a:r>
              <a:rPr lang="en-US" sz="2400" dirty="0"/>
              <a:t>it immediately sends out the symbol :’high’</a:t>
            </a:r>
            <a:r>
              <a:rPr lang="en-US" sz="2400" i="1" dirty="0"/>
              <a:t> </a:t>
            </a:r>
            <a:r>
              <a:rPr lang="en-US" sz="2400" dirty="0"/>
              <a:t>(which is stored inside).</a:t>
            </a:r>
            <a:endParaRPr lang="en-US" sz="2400" i="1" dirty="0"/>
          </a:p>
          <a:p>
            <a:pPr marL="0" indent="0">
              <a:buNone/>
            </a:pPr>
            <a:endParaRPr lang="en-US" sz="2400" i="1" dirty="0"/>
          </a:p>
        </p:txBody>
      </p:sp>
      <p:pic>
        <p:nvPicPr>
          <p:cNvPr id="6" name="図 5">
            <a:extLst>
              <a:ext uri="{FF2B5EF4-FFF2-40B4-BE49-F238E27FC236}">
                <a16:creationId xmlns:a16="http://schemas.microsoft.com/office/drawing/2014/main" id="{4CF7080B-4D3B-B145-A5D8-65245A989F95}"/>
              </a:ext>
            </a:extLst>
          </p:cNvPr>
          <p:cNvPicPr>
            <a:picLocks noChangeAspect="1"/>
          </p:cNvPicPr>
          <p:nvPr/>
        </p:nvPicPr>
        <p:blipFill rotWithShape="1">
          <a:blip r:embed="rId2"/>
          <a:srcRect l="40313" t="22120"/>
          <a:stretch/>
        </p:blipFill>
        <p:spPr>
          <a:xfrm>
            <a:off x="838200" y="1690688"/>
            <a:ext cx="3001002" cy="2908617"/>
          </a:xfrm>
          <a:prstGeom prst="rect">
            <a:avLst/>
          </a:prstGeom>
        </p:spPr>
      </p:pic>
      <p:cxnSp>
        <p:nvCxnSpPr>
          <p:cNvPr id="5" name="直線矢印コネクタ 4">
            <a:extLst>
              <a:ext uri="{FF2B5EF4-FFF2-40B4-BE49-F238E27FC236}">
                <a16:creationId xmlns:a16="http://schemas.microsoft.com/office/drawing/2014/main" id="{4AFDAD1D-5CF7-9143-8473-961F333AB7BF}"/>
              </a:ext>
            </a:extLst>
          </p:cNvPr>
          <p:cNvCxnSpPr>
            <a:cxnSpLocks/>
          </p:cNvCxnSpPr>
          <p:nvPr/>
        </p:nvCxnSpPr>
        <p:spPr>
          <a:xfrm>
            <a:off x="975359" y="3222267"/>
            <a:ext cx="0" cy="78279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4156C110-B219-5042-A9DB-EA06AC5DBD84}"/>
              </a:ext>
            </a:extLst>
          </p:cNvPr>
          <p:cNvSpPr/>
          <p:nvPr/>
        </p:nvSpPr>
        <p:spPr>
          <a:xfrm>
            <a:off x="0" y="2782669"/>
            <a:ext cx="1011815" cy="646331"/>
          </a:xfrm>
          <a:prstGeom prst="rect">
            <a:avLst/>
          </a:prstGeom>
        </p:spPr>
        <p:txBody>
          <a:bodyPr wrap="none">
            <a:spAutoFit/>
          </a:bodyPr>
          <a:lstStyle/>
          <a:p>
            <a:r>
              <a:rPr lang="en-US" altLang="ja-JP" dirty="0">
                <a:solidFill>
                  <a:srgbClr val="FF0000"/>
                </a:solidFill>
                <a:latin typeface="Courier New" panose="02070309020205020404" pitchFamily="49" charset="0"/>
                <a:cs typeface="Courier New" panose="02070309020205020404" pitchFamily="49" charset="0"/>
              </a:rPr>
              <a:t>symbol</a:t>
            </a:r>
            <a:br>
              <a:rPr lang="en-US" altLang="ja-JP" dirty="0">
                <a:solidFill>
                  <a:srgbClr val="FF0000"/>
                </a:solidFill>
                <a:latin typeface="Courier New" panose="02070309020205020404" pitchFamily="49" charset="0"/>
                <a:cs typeface="Courier New" panose="02070309020205020404" pitchFamily="49" charset="0"/>
              </a:rPr>
            </a:br>
            <a:r>
              <a:rPr lang="en-US" altLang="ja-JP" dirty="0">
                <a:solidFill>
                  <a:srgbClr val="FF0000"/>
                </a:solidFill>
                <a:latin typeface="Courier New" panose="02070309020205020404" pitchFamily="49" charset="0"/>
                <a:cs typeface="Courier New" panose="02070309020205020404" pitchFamily="49" charset="0"/>
              </a:rPr>
              <a:t>‘high’</a:t>
            </a:r>
            <a:endParaRPr lang="ja-JP" altLang="en-US">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644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78B7-A394-9A43-9E64-521BBA414D43}"/>
              </a:ext>
            </a:extLst>
          </p:cNvPr>
          <p:cNvSpPr>
            <a:spLocks noGrp="1"/>
          </p:cNvSpPr>
          <p:nvPr>
            <p:ph type="title"/>
          </p:nvPr>
        </p:nvSpPr>
        <p:spPr/>
        <p:txBody>
          <a:bodyPr/>
          <a:lstStyle/>
          <a:p>
            <a:r>
              <a:rPr lang="en-US" altLang="ja-JP" dirty="0"/>
              <a:t>Message-passing</a:t>
            </a:r>
            <a:endParaRPr kumimoji="1" lang="ja-JP" altLang="en-US"/>
          </a:p>
        </p:txBody>
      </p:sp>
      <p:sp>
        <p:nvSpPr>
          <p:cNvPr id="4" name="スライド番号プレースホルダー 3">
            <a:extLst>
              <a:ext uri="{FF2B5EF4-FFF2-40B4-BE49-F238E27FC236}">
                <a16:creationId xmlns:a16="http://schemas.microsoft.com/office/drawing/2014/main" id="{578BC312-C61F-6C48-BEEA-035F6CC4A93D}"/>
              </a:ext>
            </a:extLst>
          </p:cNvPr>
          <p:cNvSpPr>
            <a:spLocks noGrp="1"/>
          </p:cNvSpPr>
          <p:nvPr>
            <p:ph type="sldNum" sz="quarter" idx="12"/>
          </p:nvPr>
        </p:nvSpPr>
        <p:spPr/>
        <p:txBody>
          <a:bodyPr/>
          <a:lstStyle/>
          <a:p>
            <a:fld id="{D5DDEC14-9F2A-1C40-9F92-7E724392E266}" type="slidenum">
              <a:rPr kumimoji="1" lang="ja-JP" altLang="en-US" smtClean="0"/>
              <a:t>42</a:t>
            </a:fld>
            <a:endParaRPr kumimoji="1" lang="ja-JP" altLang="en-US"/>
          </a:p>
        </p:txBody>
      </p:sp>
      <p:sp>
        <p:nvSpPr>
          <p:cNvPr id="7" name="Content Placeholder 8">
            <a:extLst>
              <a:ext uri="{FF2B5EF4-FFF2-40B4-BE49-F238E27FC236}">
                <a16:creationId xmlns:a16="http://schemas.microsoft.com/office/drawing/2014/main" id="{DD7FFF90-780F-5747-9A02-A3313B575779}"/>
              </a:ext>
            </a:extLst>
          </p:cNvPr>
          <p:cNvSpPr txBox="1">
            <a:spLocks/>
          </p:cNvSpPr>
          <p:nvPr/>
        </p:nvSpPr>
        <p:spPr>
          <a:xfrm>
            <a:off x="3839202" y="1825625"/>
            <a:ext cx="75145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400" dirty="0"/>
              <a:t>When the ‘</a:t>
            </a:r>
            <a:r>
              <a:rPr lang="en-US" sz="2400" dirty="0" err="1"/>
              <a:t>dout</a:t>
            </a:r>
            <a:r>
              <a:rPr lang="en-US" sz="2400" dirty="0"/>
              <a:t>’ object receives the </a:t>
            </a:r>
            <a:r>
              <a:rPr lang="en-US" sz="2400" dirty="0" err="1"/>
              <a:t>symbol</a:t>
            </a:r>
            <a:r>
              <a:rPr lang="en-US" altLang="ja-JP" sz="2400" dirty="0" err="1"/>
              <a:t>:’high</a:t>
            </a:r>
            <a:r>
              <a:rPr lang="en-US" altLang="ja-JP" sz="2400" dirty="0"/>
              <a:t>’</a:t>
            </a:r>
            <a:r>
              <a:rPr lang="en-US" sz="2400" dirty="0"/>
              <a:t> at its left inlet,</a:t>
            </a:r>
            <a:r>
              <a:rPr lang="en-US" sz="2400" i="1" dirty="0"/>
              <a:t> </a:t>
            </a:r>
            <a:r>
              <a:rPr lang="en-US" sz="2400" dirty="0"/>
              <a:t>it set the digital output at the given number (in this case, it is 13) high.</a:t>
            </a:r>
          </a:p>
          <a:p>
            <a:endParaRPr lang="en-US" sz="2400" i="1" dirty="0"/>
          </a:p>
          <a:p>
            <a:r>
              <a:rPr lang="en-US" sz="2400" dirty="0"/>
              <a:t>As the digital output 13 of the Arduino is connected to the on-board LED, it lights up.</a:t>
            </a:r>
          </a:p>
        </p:txBody>
      </p:sp>
      <p:pic>
        <p:nvPicPr>
          <p:cNvPr id="6" name="図 5">
            <a:extLst>
              <a:ext uri="{FF2B5EF4-FFF2-40B4-BE49-F238E27FC236}">
                <a16:creationId xmlns:a16="http://schemas.microsoft.com/office/drawing/2014/main" id="{4CF7080B-4D3B-B145-A5D8-65245A989F95}"/>
              </a:ext>
            </a:extLst>
          </p:cNvPr>
          <p:cNvPicPr>
            <a:picLocks noChangeAspect="1"/>
          </p:cNvPicPr>
          <p:nvPr/>
        </p:nvPicPr>
        <p:blipFill rotWithShape="1">
          <a:blip r:embed="rId2"/>
          <a:srcRect l="40313" t="22120"/>
          <a:stretch/>
        </p:blipFill>
        <p:spPr>
          <a:xfrm>
            <a:off x="838200" y="1690688"/>
            <a:ext cx="3001002" cy="2908617"/>
          </a:xfrm>
          <a:prstGeom prst="rect">
            <a:avLst/>
          </a:prstGeom>
        </p:spPr>
      </p:pic>
      <p:sp>
        <p:nvSpPr>
          <p:cNvPr id="3" name="爆発 1 2">
            <a:extLst>
              <a:ext uri="{FF2B5EF4-FFF2-40B4-BE49-F238E27FC236}">
                <a16:creationId xmlns:a16="http://schemas.microsoft.com/office/drawing/2014/main" id="{D9BA0E4A-2E56-1B4C-A1DB-C45131F7626E}"/>
              </a:ext>
            </a:extLst>
          </p:cNvPr>
          <p:cNvSpPr/>
          <p:nvPr/>
        </p:nvSpPr>
        <p:spPr>
          <a:xfrm>
            <a:off x="914399" y="3754301"/>
            <a:ext cx="496763" cy="493986"/>
          </a:xfrm>
          <a:prstGeom prst="irregularSeal1">
            <a:avLst/>
          </a:prstGeom>
          <a:solidFill>
            <a:srgbClr val="C0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CN" altLang="en-US"/>
          </a:p>
        </p:txBody>
      </p:sp>
    </p:spTree>
    <p:extLst>
      <p:ext uri="{BB962C8B-B14F-4D97-AF65-F5344CB8AC3E}">
        <p14:creationId xmlns:p14="http://schemas.microsoft.com/office/powerpoint/2010/main" val="3053717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9B5703-EEB7-9B4F-A89A-65A709F526E2}"/>
              </a:ext>
            </a:extLst>
          </p:cNvPr>
          <p:cNvSpPr>
            <a:spLocks noGrp="1"/>
          </p:cNvSpPr>
          <p:nvPr>
            <p:ph type="title"/>
          </p:nvPr>
        </p:nvSpPr>
        <p:spPr/>
        <p:txBody>
          <a:bodyPr/>
          <a:lstStyle/>
          <a:p>
            <a:r>
              <a:rPr kumimoji="1" lang="en-US" altLang="ja-JP" dirty="0"/>
              <a:t>How to </a:t>
            </a:r>
            <a:r>
              <a:rPr lang="en-US" altLang="ja-JP" dirty="0"/>
              <a:t>O</a:t>
            </a:r>
            <a:r>
              <a:rPr kumimoji="1" lang="en-US" altLang="ja-JP" dirty="0"/>
              <a:t>pen Your </a:t>
            </a:r>
            <a:r>
              <a:rPr lang="en-US" altLang="ja-JP" dirty="0"/>
              <a:t>P</a:t>
            </a:r>
            <a:r>
              <a:rPr kumimoji="1" lang="en-US" altLang="ja-JP" dirty="0"/>
              <a:t>roject</a:t>
            </a:r>
            <a:endParaRPr kumimoji="1" lang="ja-JP" altLang="en-US"/>
          </a:p>
        </p:txBody>
      </p:sp>
      <p:sp>
        <p:nvSpPr>
          <p:cNvPr id="3" name="コンテンツ プレースホルダー 2">
            <a:extLst>
              <a:ext uri="{FF2B5EF4-FFF2-40B4-BE49-F238E27FC236}">
                <a16:creationId xmlns:a16="http://schemas.microsoft.com/office/drawing/2014/main" id="{3CF603E9-7CD3-9A48-9F8D-5AD3291D0DF4}"/>
              </a:ext>
            </a:extLst>
          </p:cNvPr>
          <p:cNvSpPr>
            <a:spLocks noGrp="1"/>
          </p:cNvSpPr>
          <p:nvPr>
            <p:ph idx="1"/>
          </p:nvPr>
        </p:nvSpPr>
        <p:spPr/>
        <p:txBody>
          <a:bodyPr/>
          <a:lstStyle/>
          <a:p>
            <a:r>
              <a:rPr kumimoji="1" lang="en-US" altLang="ja-JP" dirty="0"/>
              <a:t>To open your project later, select a‘.</a:t>
            </a:r>
            <a:r>
              <a:rPr kumimoji="1" lang="en-US" altLang="ja-JP" dirty="0" err="1"/>
              <a:t>arp</a:t>
            </a:r>
            <a:r>
              <a:rPr kumimoji="1" lang="en-US" altLang="ja-JP" dirty="0"/>
              <a:t>’ </a:t>
            </a:r>
            <a:r>
              <a:rPr lang="en-US" altLang="ja-JP" dirty="0"/>
              <a:t>file</a:t>
            </a:r>
            <a:r>
              <a:rPr kumimoji="1" lang="en-US" altLang="ja-JP" dirty="0"/>
              <a:t>(such as </a:t>
            </a:r>
            <a:r>
              <a:rPr kumimoji="1" lang="en-US" altLang="ja-JP" dirty="0" err="1"/>
              <a:t>EXAMPLES</a:t>
            </a:r>
            <a:r>
              <a:rPr lang="en-US" altLang="ja-JP" dirty="0" err="1"/>
              <a:t>.arp</a:t>
            </a:r>
            <a:r>
              <a:rPr lang="en-US" altLang="ja-JP" dirty="0"/>
              <a:t>)</a:t>
            </a:r>
            <a:r>
              <a:rPr kumimoji="1" lang="en-US" altLang="ja-JP" dirty="0"/>
              <a:t> from the open dialog. (Menu: Project -&gt; Open Project).</a:t>
            </a:r>
            <a:endParaRPr lang="en-US" altLang="ja-JP" dirty="0"/>
          </a:p>
        </p:txBody>
      </p:sp>
      <p:sp>
        <p:nvSpPr>
          <p:cNvPr id="4" name="スライド番号プレースホルダー 3">
            <a:extLst>
              <a:ext uri="{FF2B5EF4-FFF2-40B4-BE49-F238E27FC236}">
                <a16:creationId xmlns:a16="http://schemas.microsoft.com/office/drawing/2014/main" id="{12377D6C-40E6-1641-9FBF-1A2755C75B34}"/>
              </a:ext>
            </a:extLst>
          </p:cNvPr>
          <p:cNvSpPr>
            <a:spLocks noGrp="1"/>
          </p:cNvSpPr>
          <p:nvPr>
            <p:ph type="sldNum" sz="quarter" idx="12"/>
          </p:nvPr>
        </p:nvSpPr>
        <p:spPr/>
        <p:txBody>
          <a:bodyPr/>
          <a:lstStyle/>
          <a:p>
            <a:fld id="{D5DDEC14-9F2A-1C40-9F92-7E724392E266}" type="slidenum">
              <a:rPr kumimoji="1" lang="ja-JP" altLang="en-US" smtClean="0"/>
              <a:t>43</a:t>
            </a:fld>
            <a:endParaRPr kumimoji="1" lang="ja-JP" altLang="en-US"/>
          </a:p>
        </p:txBody>
      </p:sp>
      <p:pic>
        <p:nvPicPr>
          <p:cNvPr id="8" name="図 7" descr="スクリーンショットの画面&#10;&#10;自動的に生成された説明">
            <a:extLst>
              <a:ext uri="{FF2B5EF4-FFF2-40B4-BE49-F238E27FC236}">
                <a16:creationId xmlns:a16="http://schemas.microsoft.com/office/drawing/2014/main" id="{0538738A-7C95-424A-B25D-588F5C1E9D31}"/>
              </a:ext>
            </a:extLst>
          </p:cNvPr>
          <p:cNvPicPr>
            <a:picLocks noChangeAspect="1"/>
          </p:cNvPicPr>
          <p:nvPr/>
        </p:nvPicPr>
        <p:blipFill>
          <a:blip r:embed="rId2"/>
          <a:stretch>
            <a:fillRect/>
          </a:stretch>
        </p:blipFill>
        <p:spPr>
          <a:xfrm>
            <a:off x="2982496" y="3098373"/>
            <a:ext cx="5628104" cy="3393416"/>
          </a:xfrm>
          <a:prstGeom prst="rect">
            <a:avLst/>
          </a:prstGeom>
        </p:spPr>
      </p:pic>
      <p:sp>
        <p:nvSpPr>
          <p:cNvPr id="9" name="円/楕円 8">
            <a:extLst>
              <a:ext uri="{FF2B5EF4-FFF2-40B4-BE49-F238E27FC236}">
                <a16:creationId xmlns:a16="http://schemas.microsoft.com/office/drawing/2014/main" id="{A9F366DD-FDEA-5C40-861A-209F03861721}"/>
              </a:ext>
            </a:extLst>
          </p:cNvPr>
          <p:cNvSpPr/>
          <p:nvPr/>
        </p:nvSpPr>
        <p:spPr>
          <a:xfrm>
            <a:off x="4360245" y="4283242"/>
            <a:ext cx="1306629" cy="192505"/>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66121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9B5703-EEB7-9B4F-A89A-65A709F526E2}"/>
              </a:ext>
            </a:extLst>
          </p:cNvPr>
          <p:cNvSpPr>
            <a:spLocks noGrp="1"/>
          </p:cNvSpPr>
          <p:nvPr>
            <p:ph type="title"/>
          </p:nvPr>
        </p:nvSpPr>
        <p:spPr/>
        <p:txBody>
          <a:bodyPr/>
          <a:lstStyle/>
          <a:p>
            <a:r>
              <a:rPr kumimoji="1" lang="en-US" altLang="ja-JP" dirty="0"/>
              <a:t>How to Open </a:t>
            </a:r>
            <a:r>
              <a:rPr lang="en-US" altLang="ja-JP" dirty="0"/>
              <a:t>You</a:t>
            </a:r>
            <a:r>
              <a:rPr kumimoji="1" lang="en-US" altLang="ja-JP" dirty="0"/>
              <a:t> </a:t>
            </a:r>
            <a:r>
              <a:rPr lang="en-US" altLang="ja-JP" dirty="0"/>
              <a:t>F</a:t>
            </a:r>
            <a:r>
              <a:rPr kumimoji="1" lang="en-US" altLang="ja-JP" dirty="0"/>
              <a:t>ile</a:t>
            </a:r>
            <a:endParaRPr kumimoji="1" lang="ja-JP" altLang="en-US"/>
          </a:p>
        </p:txBody>
      </p:sp>
      <p:sp>
        <p:nvSpPr>
          <p:cNvPr id="3" name="コンテンツ プレースホルダー 2">
            <a:extLst>
              <a:ext uri="{FF2B5EF4-FFF2-40B4-BE49-F238E27FC236}">
                <a16:creationId xmlns:a16="http://schemas.microsoft.com/office/drawing/2014/main" id="{3CF603E9-7CD3-9A48-9F8D-5AD3291D0DF4}"/>
              </a:ext>
            </a:extLst>
          </p:cNvPr>
          <p:cNvSpPr>
            <a:spLocks noGrp="1"/>
          </p:cNvSpPr>
          <p:nvPr>
            <p:ph idx="1"/>
          </p:nvPr>
        </p:nvSpPr>
        <p:spPr/>
        <p:txBody>
          <a:bodyPr/>
          <a:lstStyle/>
          <a:p>
            <a:r>
              <a:rPr kumimoji="1" lang="en-US" altLang="ja-JP" dirty="0"/>
              <a:t>To open your program, the click the a ‘.</a:t>
            </a:r>
            <a:r>
              <a:rPr kumimoji="1" lang="en-US" altLang="ja-JP" dirty="0" err="1"/>
              <a:t>ard</a:t>
            </a:r>
            <a:r>
              <a:rPr kumimoji="1" lang="en-US" altLang="ja-JP" dirty="0"/>
              <a:t>’ file at the Project tab. </a:t>
            </a:r>
            <a:endParaRPr kumimoji="1" lang="ja-JP" altLang="en-US"/>
          </a:p>
        </p:txBody>
      </p:sp>
      <p:sp>
        <p:nvSpPr>
          <p:cNvPr id="4" name="スライド番号プレースホルダー 3">
            <a:extLst>
              <a:ext uri="{FF2B5EF4-FFF2-40B4-BE49-F238E27FC236}">
                <a16:creationId xmlns:a16="http://schemas.microsoft.com/office/drawing/2014/main" id="{12377D6C-40E6-1641-9FBF-1A2755C75B34}"/>
              </a:ext>
            </a:extLst>
          </p:cNvPr>
          <p:cNvSpPr>
            <a:spLocks noGrp="1"/>
          </p:cNvSpPr>
          <p:nvPr>
            <p:ph type="sldNum" sz="quarter" idx="12"/>
          </p:nvPr>
        </p:nvSpPr>
        <p:spPr/>
        <p:txBody>
          <a:bodyPr/>
          <a:lstStyle/>
          <a:p>
            <a:fld id="{D5DDEC14-9F2A-1C40-9F92-7E724392E266}" type="slidenum">
              <a:rPr kumimoji="1" lang="ja-JP" altLang="en-US" smtClean="0"/>
              <a:t>44</a:t>
            </a:fld>
            <a:endParaRPr kumimoji="1" lang="ja-JP" altLang="en-US"/>
          </a:p>
        </p:txBody>
      </p:sp>
      <p:pic>
        <p:nvPicPr>
          <p:cNvPr id="6" name="図 5">
            <a:extLst>
              <a:ext uri="{FF2B5EF4-FFF2-40B4-BE49-F238E27FC236}">
                <a16:creationId xmlns:a16="http://schemas.microsoft.com/office/drawing/2014/main" id="{365C59D2-E23E-9447-8CF9-600F133F0D57}"/>
              </a:ext>
            </a:extLst>
          </p:cNvPr>
          <p:cNvPicPr>
            <a:picLocks noChangeAspect="1"/>
          </p:cNvPicPr>
          <p:nvPr/>
        </p:nvPicPr>
        <p:blipFill>
          <a:blip r:embed="rId2"/>
          <a:stretch>
            <a:fillRect/>
          </a:stretch>
        </p:blipFill>
        <p:spPr>
          <a:xfrm>
            <a:off x="4684161" y="3064653"/>
            <a:ext cx="2534920" cy="2134669"/>
          </a:xfrm>
          <a:prstGeom prst="rect">
            <a:avLst/>
          </a:prstGeom>
        </p:spPr>
      </p:pic>
      <p:sp>
        <p:nvSpPr>
          <p:cNvPr id="7" name="円/楕円 6">
            <a:extLst>
              <a:ext uri="{FF2B5EF4-FFF2-40B4-BE49-F238E27FC236}">
                <a16:creationId xmlns:a16="http://schemas.microsoft.com/office/drawing/2014/main" id="{1D14B8AC-A58D-934B-A78F-5EEF616D15B4}"/>
              </a:ext>
            </a:extLst>
          </p:cNvPr>
          <p:cNvSpPr/>
          <p:nvPr/>
        </p:nvSpPr>
        <p:spPr>
          <a:xfrm>
            <a:off x="5046045" y="4223024"/>
            <a:ext cx="1447800" cy="428725"/>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8518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9B5703-EEB7-9B4F-A89A-65A709F526E2}"/>
              </a:ext>
            </a:extLst>
          </p:cNvPr>
          <p:cNvSpPr>
            <a:spLocks noGrp="1"/>
          </p:cNvSpPr>
          <p:nvPr>
            <p:ph type="title"/>
          </p:nvPr>
        </p:nvSpPr>
        <p:spPr/>
        <p:txBody>
          <a:bodyPr/>
          <a:lstStyle/>
          <a:p>
            <a:r>
              <a:rPr lang="en-US" altLang="ja-JP" dirty="0"/>
              <a:t>Help Patch</a:t>
            </a:r>
            <a:endParaRPr kumimoji="1" lang="ja-JP" altLang="en-US"/>
          </a:p>
        </p:txBody>
      </p:sp>
      <p:sp>
        <p:nvSpPr>
          <p:cNvPr id="3" name="コンテンツ プレースホルダー 2">
            <a:extLst>
              <a:ext uri="{FF2B5EF4-FFF2-40B4-BE49-F238E27FC236}">
                <a16:creationId xmlns:a16="http://schemas.microsoft.com/office/drawing/2014/main" id="{3CF603E9-7CD3-9A48-9F8D-5AD3291D0DF4}"/>
              </a:ext>
            </a:extLst>
          </p:cNvPr>
          <p:cNvSpPr>
            <a:spLocks noGrp="1"/>
          </p:cNvSpPr>
          <p:nvPr>
            <p:ph idx="1"/>
          </p:nvPr>
        </p:nvSpPr>
        <p:spPr/>
        <p:txBody>
          <a:bodyPr/>
          <a:lstStyle/>
          <a:p>
            <a:r>
              <a:rPr kumimoji="1" lang="en-US" altLang="ja-JP" dirty="0"/>
              <a:t>Use the </a:t>
            </a:r>
            <a:r>
              <a:rPr lang="en-US" altLang="ja-JP" dirty="0"/>
              <a:t>right click on the object. Select the Help from the pop-up menu. The IDE will show the help file.</a:t>
            </a:r>
            <a:endParaRPr kumimoji="1" lang="ja-JP" altLang="en-US"/>
          </a:p>
        </p:txBody>
      </p:sp>
      <p:sp>
        <p:nvSpPr>
          <p:cNvPr id="4" name="スライド番号プレースホルダー 3">
            <a:extLst>
              <a:ext uri="{FF2B5EF4-FFF2-40B4-BE49-F238E27FC236}">
                <a16:creationId xmlns:a16="http://schemas.microsoft.com/office/drawing/2014/main" id="{12377D6C-40E6-1641-9FBF-1A2755C75B34}"/>
              </a:ext>
            </a:extLst>
          </p:cNvPr>
          <p:cNvSpPr>
            <a:spLocks noGrp="1"/>
          </p:cNvSpPr>
          <p:nvPr>
            <p:ph type="sldNum" sz="quarter" idx="12"/>
          </p:nvPr>
        </p:nvSpPr>
        <p:spPr/>
        <p:txBody>
          <a:bodyPr/>
          <a:lstStyle/>
          <a:p>
            <a:fld id="{D5DDEC14-9F2A-1C40-9F92-7E724392E266}" type="slidenum">
              <a:rPr kumimoji="1" lang="ja-JP" altLang="en-US" smtClean="0"/>
              <a:t>45</a:t>
            </a:fld>
            <a:endParaRPr kumimoji="1" lang="ja-JP" altLang="en-US"/>
          </a:p>
        </p:txBody>
      </p:sp>
      <p:pic>
        <p:nvPicPr>
          <p:cNvPr id="8" name="図 7" descr="スクリーンショット, 抽象 が含まれている画像&#10;&#10;自動的に生成された説明">
            <a:extLst>
              <a:ext uri="{FF2B5EF4-FFF2-40B4-BE49-F238E27FC236}">
                <a16:creationId xmlns:a16="http://schemas.microsoft.com/office/drawing/2014/main" id="{61F79612-34DD-7941-8AEE-035E2019992C}"/>
              </a:ext>
            </a:extLst>
          </p:cNvPr>
          <p:cNvPicPr>
            <a:picLocks noChangeAspect="1"/>
          </p:cNvPicPr>
          <p:nvPr/>
        </p:nvPicPr>
        <p:blipFill>
          <a:blip r:embed="rId2"/>
          <a:stretch>
            <a:fillRect/>
          </a:stretch>
        </p:blipFill>
        <p:spPr>
          <a:xfrm>
            <a:off x="1274178" y="3594931"/>
            <a:ext cx="3454400" cy="2273300"/>
          </a:xfrm>
          <a:prstGeom prst="rect">
            <a:avLst/>
          </a:prstGeom>
        </p:spPr>
      </p:pic>
      <p:pic>
        <p:nvPicPr>
          <p:cNvPr id="12" name="図 11" descr="スクリーンショットの画面&#10;&#10;自動的に生成された説明">
            <a:extLst>
              <a:ext uri="{FF2B5EF4-FFF2-40B4-BE49-F238E27FC236}">
                <a16:creationId xmlns:a16="http://schemas.microsoft.com/office/drawing/2014/main" id="{D9068B65-E901-A04D-9BA2-134A8B5824FA}"/>
              </a:ext>
            </a:extLst>
          </p:cNvPr>
          <p:cNvPicPr>
            <a:picLocks noChangeAspect="1"/>
          </p:cNvPicPr>
          <p:nvPr/>
        </p:nvPicPr>
        <p:blipFill>
          <a:blip r:embed="rId3"/>
          <a:stretch>
            <a:fillRect/>
          </a:stretch>
        </p:blipFill>
        <p:spPr>
          <a:xfrm>
            <a:off x="5315452" y="3064653"/>
            <a:ext cx="5587999" cy="3333857"/>
          </a:xfrm>
          <a:prstGeom prst="rect">
            <a:avLst/>
          </a:prstGeom>
        </p:spPr>
      </p:pic>
    </p:spTree>
    <p:extLst>
      <p:ext uri="{BB962C8B-B14F-4D97-AF65-F5344CB8AC3E}">
        <p14:creationId xmlns:p14="http://schemas.microsoft.com/office/powerpoint/2010/main" val="3806214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2C0F81-32A4-4B43-A729-9DC16CBD152F}"/>
              </a:ext>
            </a:extLst>
          </p:cNvPr>
          <p:cNvSpPr>
            <a:spLocks noGrp="1"/>
          </p:cNvSpPr>
          <p:nvPr>
            <p:ph type="title"/>
          </p:nvPr>
        </p:nvSpPr>
        <p:spPr/>
        <p:txBody>
          <a:bodyPr/>
          <a:lstStyle/>
          <a:p>
            <a:r>
              <a:rPr kumimoji="1" lang="en-US" altLang="ja-JP" dirty="0"/>
              <a:t>Message Types</a:t>
            </a:r>
            <a:endParaRPr kumimoji="1" lang="ja-JP" altLang="en-US"/>
          </a:p>
        </p:txBody>
      </p:sp>
      <p:sp>
        <p:nvSpPr>
          <p:cNvPr id="3" name="コンテンツ プレースホルダー 2">
            <a:extLst>
              <a:ext uri="{FF2B5EF4-FFF2-40B4-BE49-F238E27FC236}">
                <a16:creationId xmlns:a16="http://schemas.microsoft.com/office/drawing/2014/main" id="{E9CB65CB-57A4-3742-B0B7-77CC01168126}"/>
              </a:ext>
            </a:extLst>
          </p:cNvPr>
          <p:cNvSpPr>
            <a:spLocks noGrp="1"/>
          </p:cNvSpPr>
          <p:nvPr>
            <p:ph idx="1"/>
          </p:nvPr>
        </p:nvSpPr>
        <p:spPr/>
        <p:txBody>
          <a:bodyPr>
            <a:normAutofit lnSpcReduction="10000"/>
          </a:bodyPr>
          <a:lstStyle/>
          <a:p>
            <a:r>
              <a:rPr kumimoji="1" lang="en-US" altLang="ja-JP" dirty="0"/>
              <a:t>There are four kinds of messages in Ardestan</a:t>
            </a:r>
          </a:p>
          <a:p>
            <a:pPr lvl="1"/>
            <a:r>
              <a:rPr lang="en-US" altLang="ja-JP" dirty="0"/>
              <a:t>Integer</a:t>
            </a:r>
          </a:p>
          <a:p>
            <a:pPr lvl="2"/>
            <a:r>
              <a:rPr lang="en-US" altLang="ja-JP" dirty="0"/>
              <a:t>32bit integer values such as 0, 1, -99, 100, etc.</a:t>
            </a:r>
          </a:p>
          <a:p>
            <a:pPr lvl="1"/>
            <a:r>
              <a:rPr kumimoji="1" lang="en-US" altLang="ja-JP" dirty="0"/>
              <a:t>Float	</a:t>
            </a:r>
          </a:p>
          <a:p>
            <a:pPr lvl="2"/>
            <a:r>
              <a:rPr lang="en-US" altLang="ja-JP" dirty="0"/>
              <a:t>32bit floating point values such as 0.11, -.19234, 112.3 etc.</a:t>
            </a:r>
            <a:endParaRPr kumimoji="1" lang="en-US" altLang="ja-JP" dirty="0"/>
          </a:p>
          <a:p>
            <a:pPr lvl="1"/>
            <a:r>
              <a:rPr lang="en-US" altLang="ja-JP" dirty="0"/>
              <a:t>Symbol</a:t>
            </a:r>
          </a:p>
          <a:p>
            <a:pPr lvl="2"/>
            <a:r>
              <a:rPr kumimoji="1" lang="en-US" altLang="ja-JP" dirty="0"/>
              <a:t>consists of alphabets, digits, and underscore (’_’). Such </a:t>
            </a:r>
            <a:r>
              <a:rPr lang="en-US" altLang="ja-JP" dirty="0"/>
              <a:t>values as high, low, etc.</a:t>
            </a:r>
          </a:p>
          <a:p>
            <a:pPr lvl="2"/>
            <a:r>
              <a:rPr lang="en-US" altLang="ja-JP" dirty="0"/>
              <a:t>Internally represents as a unique ID (of 32bit integer).</a:t>
            </a:r>
          </a:p>
          <a:p>
            <a:pPr lvl="1"/>
            <a:r>
              <a:rPr lang="en-US" altLang="ja-JP" dirty="0"/>
              <a:t>String</a:t>
            </a:r>
          </a:p>
          <a:p>
            <a:pPr lvl="2"/>
            <a:r>
              <a:rPr lang="en-US" altLang="ja-JP" dirty="0"/>
              <a:t>A sequence of characters.</a:t>
            </a:r>
          </a:p>
          <a:p>
            <a:pPr lvl="2"/>
            <a:r>
              <a:rPr lang="en-US" altLang="ja-JP" dirty="0"/>
              <a:t>Must be wrapped by double quotation marks (“Hello”, “good-bye”, “This is a string value.”, etc.).	</a:t>
            </a:r>
          </a:p>
        </p:txBody>
      </p:sp>
      <p:sp>
        <p:nvSpPr>
          <p:cNvPr id="4" name="スライド番号プレースホルダー 3">
            <a:extLst>
              <a:ext uri="{FF2B5EF4-FFF2-40B4-BE49-F238E27FC236}">
                <a16:creationId xmlns:a16="http://schemas.microsoft.com/office/drawing/2014/main" id="{8FDF70BC-B492-D74B-BC2C-3BF6105570B6}"/>
              </a:ext>
            </a:extLst>
          </p:cNvPr>
          <p:cNvSpPr>
            <a:spLocks noGrp="1"/>
          </p:cNvSpPr>
          <p:nvPr>
            <p:ph type="sldNum" sz="quarter" idx="12"/>
          </p:nvPr>
        </p:nvSpPr>
        <p:spPr/>
        <p:txBody>
          <a:bodyPr/>
          <a:lstStyle/>
          <a:p>
            <a:fld id="{D5DDEC14-9F2A-1C40-9F92-7E724392E266}" type="slidenum">
              <a:rPr kumimoji="1" lang="ja-JP" altLang="en-US" smtClean="0"/>
              <a:t>46</a:t>
            </a:fld>
            <a:endParaRPr kumimoji="1" lang="ja-JP" altLang="en-US"/>
          </a:p>
        </p:txBody>
      </p:sp>
    </p:spTree>
    <p:extLst>
      <p:ext uri="{BB962C8B-B14F-4D97-AF65-F5344CB8AC3E}">
        <p14:creationId xmlns:p14="http://schemas.microsoft.com/office/powerpoint/2010/main" val="4043319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a:t>Turning the on-board LED off</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p:txBody>
          <a:bodyPr/>
          <a:lstStyle/>
          <a:p>
            <a:r>
              <a:rPr kumimoji="1" lang="en-US" altLang="ja-JP" dirty="0"/>
              <a:t>Just lighting up the on-board LED is not interesting.</a:t>
            </a:r>
          </a:p>
          <a:p>
            <a:endParaRPr lang="en-US" altLang="ja-JP" dirty="0"/>
          </a:p>
          <a:p>
            <a:r>
              <a:rPr lang="en-US" altLang="ja-JP" dirty="0"/>
              <a:t>Now, let’s turn it off after 2 seconds.</a:t>
            </a:r>
          </a:p>
          <a:p>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47</a:t>
            </a:fld>
            <a:endParaRPr kumimoji="1" lang="ja-JP" altLang="en-US"/>
          </a:p>
        </p:txBody>
      </p:sp>
    </p:spTree>
    <p:extLst>
      <p:ext uri="{BB962C8B-B14F-4D97-AF65-F5344CB8AC3E}">
        <p14:creationId xmlns:p14="http://schemas.microsoft.com/office/powerpoint/2010/main" val="2894083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err="1"/>
              <a:t>Ardestan</a:t>
            </a:r>
            <a:r>
              <a:rPr kumimoji="1" lang="en-US" altLang="ja-JP" dirty="0"/>
              <a:t>: Example 02</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5867400" y="1825625"/>
            <a:ext cx="5486400" cy="4351338"/>
          </a:xfrm>
        </p:spPr>
        <p:txBody>
          <a:bodyPr>
            <a:normAutofit fontScale="92500" lnSpcReduction="10000"/>
          </a:bodyPr>
          <a:lstStyle/>
          <a:p>
            <a:r>
              <a:rPr kumimoji="1" lang="en-US" altLang="ja-JP" dirty="0"/>
              <a:t>To turn off the digital output, send the symbol </a:t>
            </a:r>
            <a:r>
              <a:rPr kumimoji="1" lang="en-US" altLang="ja-JP" dirty="0" err="1"/>
              <a:t>message:</a:t>
            </a:r>
            <a:r>
              <a:rPr kumimoji="1" lang="en-US" altLang="ja-JP" i="1" dirty="0" err="1"/>
              <a:t>low</a:t>
            </a:r>
            <a:r>
              <a:rPr kumimoji="1" lang="en-US" altLang="ja-JP" dirty="0"/>
              <a:t> to the </a:t>
            </a:r>
            <a:r>
              <a:rPr kumimoji="1" lang="en-US" altLang="ja-JP" dirty="0" err="1"/>
              <a:t>dout</a:t>
            </a:r>
            <a:r>
              <a:rPr kumimoji="1" lang="en-US" altLang="ja-JP" dirty="0"/>
              <a:t> object.</a:t>
            </a:r>
          </a:p>
          <a:p>
            <a:endParaRPr lang="en-US" altLang="ja-JP" dirty="0"/>
          </a:p>
          <a:p>
            <a:r>
              <a:rPr lang="en-US" altLang="ja-JP" dirty="0"/>
              <a:t>Let’s run this program on your Arduino.</a:t>
            </a:r>
          </a:p>
          <a:p>
            <a:endParaRPr lang="en-US" altLang="ja-JP" dirty="0"/>
          </a:p>
          <a:p>
            <a:r>
              <a:rPr lang="en-US" altLang="ja-JP" dirty="0"/>
              <a:t>You may see the program just turns off the LED or just lights it up.</a:t>
            </a:r>
          </a:p>
          <a:p>
            <a:endParaRPr lang="en-US" altLang="ja-JP" dirty="0"/>
          </a:p>
          <a:p>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48</a:t>
            </a:fld>
            <a:endParaRPr kumimoji="1" lang="ja-JP" altLang="en-US"/>
          </a:p>
        </p:txBody>
      </p:sp>
      <p:pic>
        <p:nvPicPr>
          <p:cNvPr id="8" name="図 7" descr="挿絵 が含まれている画像&#10;&#10;自動的に生成された説明">
            <a:extLst>
              <a:ext uri="{FF2B5EF4-FFF2-40B4-BE49-F238E27FC236}">
                <a16:creationId xmlns:a16="http://schemas.microsoft.com/office/drawing/2014/main" id="{EDC33709-2373-2D4F-99CB-9BBCA34A3BD9}"/>
              </a:ext>
            </a:extLst>
          </p:cNvPr>
          <p:cNvPicPr>
            <a:picLocks noChangeAspect="1"/>
          </p:cNvPicPr>
          <p:nvPr/>
        </p:nvPicPr>
        <p:blipFill>
          <a:blip r:embed="rId2"/>
          <a:stretch>
            <a:fillRect/>
          </a:stretch>
        </p:blipFill>
        <p:spPr>
          <a:xfrm>
            <a:off x="838200" y="1825625"/>
            <a:ext cx="4748784" cy="2275459"/>
          </a:xfrm>
          <a:prstGeom prst="rect">
            <a:avLst/>
          </a:prstGeom>
        </p:spPr>
      </p:pic>
    </p:spTree>
    <p:extLst>
      <p:ext uri="{BB962C8B-B14F-4D97-AF65-F5344CB8AC3E}">
        <p14:creationId xmlns:p14="http://schemas.microsoft.com/office/powerpoint/2010/main" val="490089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a:t>Depth-first Message-passing</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5867400" y="1825625"/>
            <a:ext cx="5486400" cy="4351338"/>
          </a:xfrm>
        </p:spPr>
        <p:txBody>
          <a:bodyPr>
            <a:normAutofit/>
          </a:bodyPr>
          <a:lstStyle/>
          <a:p>
            <a:r>
              <a:rPr lang="en-US" altLang="ja-JP" dirty="0"/>
              <a:t>The chain reaction of the message passing will be performed ‘depth first’</a:t>
            </a:r>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49</a:t>
            </a:fld>
            <a:endParaRPr kumimoji="1" lang="ja-JP" altLang="en-US"/>
          </a:p>
        </p:txBody>
      </p:sp>
      <p:pic>
        <p:nvPicPr>
          <p:cNvPr id="8" name="図 7" descr="挿絵 が含まれている画像&#10;&#10;自動的に生成された説明">
            <a:extLst>
              <a:ext uri="{FF2B5EF4-FFF2-40B4-BE49-F238E27FC236}">
                <a16:creationId xmlns:a16="http://schemas.microsoft.com/office/drawing/2014/main" id="{0D7352C5-715C-D649-BF49-21FD89AF5735}"/>
              </a:ext>
            </a:extLst>
          </p:cNvPr>
          <p:cNvPicPr>
            <a:picLocks noChangeAspect="1"/>
          </p:cNvPicPr>
          <p:nvPr/>
        </p:nvPicPr>
        <p:blipFill>
          <a:blip r:embed="rId2"/>
          <a:stretch>
            <a:fillRect/>
          </a:stretch>
        </p:blipFill>
        <p:spPr>
          <a:xfrm>
            <a:off x="838200" y="1825625"/>
            <a:ext cx="4748784" cy="2275459"/>
          </a:xfrm>
          <a:prstGeom prst="rect">
            <a:avLst/>
          </a:prstGeom>
        </p:spPr>
      </p:pic>
    </p:spTree>
    <p:extLst>
      <p:ext uri="{BB962C8B-B14F-4D97-AF65-F5344CB8AC3E}">
        <p14:creationId xmlns:p14="http://schemas.microsoft.com/office/powerpoint/2010/main" val="2189760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570E9-D456-C142-9A86-92CB086AC1FF}"/>
              </a:ext>
            </a:extLst>
          </p:cNvPr>
          <p:cNvSpPr>
            <a:spLocks noGrp="1"/>
          </p:cNvSpPr>
          <p:nvPr>
            <p:ph type="title"/>
          </p:nvPr>
        </p:nvSpPr>
        <p:spPr/>
        <p:txBody>
          <a:bodyPr/>
          <a:lstStyle/>
          <a:p>
            <a:r>
              <a:rPr kumimoji="1" lang="en-US" altLang="ja-JP" dirty="0"/>
              <a:t>Grading</a:t>
            </a:r>
            <a:endParaRPr kumimoji="1" lang="ja-JP" altLang="en-US"/>
          </a:p>
        </p:txBody>
      </p:sp>
      <p:sp>
        <p:nvSpPr>
          <p:cNvPr id="3" name="コンテンツ プレースホルダー 2">
            <a:extLst>
              <a:ext uri="{FF2B5EF4-FFF2-40B4-BE49-F238E27FC236}">
                <a16:creationId xmlns:a16="http://schemas.microsoft.com/office/drawing/2014/main" id="{BCA550AC-FCA3-FB42-AD7E-A2DF5D8A9181}"/>
              </a:ext>
            </a:extLst>
          </p:cNvPr>
          <p:cNvSpPr>
            <a:spLocks noGrp="1"/>
          </p:cNvSpPr>
          <p:nvPr>
            <p:ph idx="1"/>
          </p:nvPr>
        </p:nvSpPr>
        <p:spPr/>
        <p:txBody>
          <a:bodyPr>
            <a:normAutofit lnSpcReduction="10000"/>
          </a:bodyPr>
          <a:lstStyle/>
          <a:p>
            <a:r>
              <a:rPr kumimoji="1" lang="en-US" altLang="ja-JP" dirty="0"/>
              <a:t>Two Writing Assignments</a:t>
            </a:r>
            <a:r>
              <a:rPr lang="en-US" altLang="ja-JP" dirty="0"/>
              <a:t> </a:t>
            </a:r>
          </a:p>
          <a:p>
            <a:pPr lvl="1"/>
            <a:r>
              <a:rPr lang="en-US" altLang="ja-JP" dirty="0">
                <a:solidFill>
                  <a:srgbClr val="0070C0"/>
                </a:solidFill>
              </a:rPr>
              <a:t>10% (first) + 20% (second) of the entire grade.</a:t>
            </a:r>
          </a:p>
          <a:p>
            <a:pPr lvl="1"/>
            <a:endParaRPr lang="en-US" altLang="ja-JP" dirty="0">
              <a:solidFill>
                <a:srgbClr val="0070C0"/>
              </a:solidFill>
            </a:endParaRPr>
          </a:p>
          <a:p>
            <a:r>
              <a:rPr lang="en-US" altLang="ja-JP" dirty="0"/>
              <a:t>Midterm Project</a:t>
            </a:r>
          </a:p>
          <a:p>
            <a:pPr lvl="1"/>
            <a:r>
              <a:rPr lang="en-US" altLang="ja-JP" dirty="0">
                <a:solidFill>
                  <a:srgbClr val="0070C0"/>
                </a:solidFill>
              </a:rPr>
              <a:t>30% of the entire grade.</a:t>
            </a:r>
          </a:p>
          <a:p>
            <a:pPr lvl="2"/>
            <a:r>
              <a:rPr lang="en-US" altLang="ja-JP" dirty="0">
                <a:solidFill>
                  <a:srgbClr val="0070C0"/>
                </a:solidFill>
              </a:rPr>
              <a:t>Proposal/Write-up (10%)</a:t>
            </a:r>
          </a:p>
          <a:p>
            <a:pPr lvl="2"/>
            <a:r>
              <a:rPr lang="en-US" altLang="ja-JP" dirty="0">
                <a:solidFill>
                  <a:srgbClr val="0070C0"/>
                </a:solidFill>
              </a:rPr>
              <a:t>Prototype (20%)</a:t>
            </a:r>
          </a:p>
          <a:p>
            <a:pPr lvl="2"/>
            <a:endParaRPr lang="en-US" altLang="ja-JP" dirty="0">
              <a:solidFill>
                <a:srgbClr val="0070C0"/>
              </a:solidFill>
            </a:endParaRPr>
          </a:p>
          <a:p>
            <a:r>
              <a:rPr lang="en-US" altLang="ja-JP" dirty="0"/>
              <a:t>Final Project</a:t>
            </a:r>
          </a:p>
          <a:p>
            <a:pPr lvl="1"/>
            <a:r>
              <a:rPr lang="en-US" altLang="ja-JP" dirty="0">
                <a:solidFill>
                  <a:srgbClr val="0070C0"/>
                </a:solidFill>
              </a:rPr>
              <a:t>40% of the entire grade.</a:t>
            </a:r>
          </a:p>
          <a:p>
            <a:pPr lvl="2"/>
            <a:r>
              <a:rPr lang="en-US" altLang="ja-JP" dirty="0">
                <a:solidFill>
                  <a:srgbClr val="0070C0"/>
                </a:solidFill>
              </a:rPr>
              <a:t>Proposal/Write-up (20%)</a:t>
            </a:r>
          </a:p>
          <a:p>
            <a:pPr lvl="2"/>
            <a:r>
              <a:rPr lang="en-US" altLang="ja-JP" dirty="0">
                <a:solidFill>
                  <a:srgbClr val="0070C0"/>
                </a:solidFill>
              </a:rPr>
              <a:t>Prototype (20%)</a:t>
            </a:r>
          </a:p>
          <a:p>
            <a:pPr marL="457200" lvl="1" indent="0">
              <a:buNone/>
            </a:pP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135CBC1D-7FF0-2D44-AA83-37C2E9B5861C}"/>
              </a:ext>
            </a:extLst>
          </p:cNvPr>
          <p:cNvSpPr>
            <a:spLocks noGrp="1"/>
          </p:cNvSpPr>
          <p:nvPr>
            <p:ph type="sldNum" sz="quarter" idx="12"/>
          </p:nvPr>
        </p:nvSpPr>
        <p:spPr/>
        <p:txBody>
          <a:bodyPr/>
          <a:lstStyle/>
          <a:p>
            <a:fld id="{D5DDEC14-9F2A-1C40-9F92-7E724392E266}" type="slidenum">
              <a:rPr kumimoji="1" lang="ja-JP" altLang="en-US" smtClean="0"/>
              <a:t>5</a:t>
            </a:fld>
            <a:endParaRPr kumimoji="1" lang="ja-JP" altLang="en-US"/>
          </a:p>
        </p:txBody>
      </p:sp>
    </p:spTree>
    <p:extLst>
      <p:ext uri="{BB962C8B-B14F-4D97-AF65-F5344CB8AC3E}">
        <p14:creationId xmlns:p14="http://schemas.microsoft.com/office/powerpoint/2010/main" val="378686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err="1"/>
              <a:t>Ardestan</a:t>
            </a:r>
            <a:r>
              <a:rPr kumimoji="1" lang="en-US" altLang="ja-JP" dirty="0"/>
              <a:t>: Example 02</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5867400" y="1825625"/>
            <a:ext cx="5486400" cy="4351338"/>
          </a:xfrm>
        </p:spPr>
        <p:txBody>
          <a:bodyPr>
            <a:normAutofit fontScale="92500" lnSpcReduction="20000"/>
          </a:bodyPr>
          <a:lstStyle/>
          <a:p>
            <a:r>
              <a:rPr lang="en-US" altLang="ja-JP" dirty="0"/>
              <a:t>In </a:t>
            </a:r>
            <a:r>
              <a:rPr lang="en-US" altLang="ja-JP" dirty="0" err="1"/>
              <a:t>Ardestan</a:t>
            </a:r>
            <a:r>
              <a:rPr lang="en-US" altLang="ja-JP" dirty="0"/>
              <a:t>, if there are two or more connections exist at the same outlet, the order of execution is ‘undefined’ (this could be different in the later version; yet at this point it is undefined).</a:t>
            </a:r>
          </a:p>
          <a:p>
            <a:endParaRPr lang="en-US" altLang="ja-JP" dirty="0"/>
          </a:p>
          <a:p>
            <a:r>
              <a:rPr lang="en-US" altLang="ja-JP" dirty="0"/>
              <a:t>We deals with how to control the order of message-passing a little later.</a:t>
            </a:r>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50</a:t>
            </a:fld>
            <a:endParaRPr kumimoji="1" lang="ja-JP" altLang="en-US"/>
          </a:p>
        </p:txBody>
      </p:sp>
      <p:pic>
        <p:nvPicPr>
          <p:cNvPr id="8" name="図 7" descr="挿絵 が含まれている画像&#10;&#10;自動的に生成された説明">
            <a:extLst>
              <a:ext uri="{FF2B5EF4-FFF2-40B4-BE49-F238E27FC236}">
                <a16:creationId xmlns:a16="http://schemas.microsoft.com/office/drawing/2014/main" id="{0D7352C5-715C-D649-BF49-21FD89AF5735}"/>
              </a:ext>
            </a:extLst>
          </p:cNvPr>
          <p:cNvPicPr>
            <a:picLocks noChangeAspect="1"/>
          </p:cNvPicPr>
          <p:nvPr/>
        </p:nvPicPr>
        <p:blipFill>
          <a:blip r:embed="rId2"/>
          <a:stretch>
            <a:fillRect/>
          </a:stretch>
        </p:blipFill>
        <p:spPr>
          <a:xfrm>
            <a:off x="838200" y="1825625"/>
            <a:ext cx="4748784" cy="2275459"/>
          </a:xfrm>
          <a:prstGeom prst="rect">
            <a:avLst/>
          </a:prstGeom>
        </p:spPr>
      </p:pic>
    </p:spTree>
    <p:extLst>
      <p:ext uri="{BB962C8B-B14F-4D97-AF65-F5344CB8AC3E}">
        <p14:creationId xmlns:p14="http://schemas.microsoft.com/office/powerpoint/2010/main" val="2619429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a:t>Depth-first Message-passing</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5867400" y="1825625"/>
            <a:ext cx="5486400" cy="4351338"/>
          </a:xfrm>
        </p:spPr>
        <p:txBody>
          <a:bodyPr>
            <a:normAutofit/>
          </a:bodyPr>
          <a:lstStyle/>
          <a:p>
            <a:r>
              <a:rPr lang="en-US" altLang="ja-JP" dirty="0"/>
              <a:t>Now, let’s assume that the connection to the left symbol object (</a:t>
            </a:r>
            <a:r>
              <a:rPr lang="en-US" altLang="ja-JP" i="1" dirty="0"/>
              <a:t>symbol high</a:t>
            </a:r>
            <a:r>
              <a:rPr lang="en-US" altLang="ja-JP" dirty="0"/>
              <a:t>) is processed first.</a:t>
            </a:r>
          </a:p>
          <a:p>
            <a:endParaRPr lang="en-US" altLang="ja-JP" dirty="0"/>
          </a:p>
          <a:p>
            <a:r>
              <a:rPr lang="en-US" altLang="ja-JP" dirty="0"/>
              <a:t>The left symbol object receives a </a:t>
            </a:r>
            <a:r>
              <a:rPr lang="en-US" altLang="ja-JP" dirty="0" err="1"/>
              <a:t>symbol:</a:t>
            </a:r>
            <a:r>
              <a:rPr lang="en-US" altLang="ja-JP" i="1" dirty="0" err="1"/>
              <a:t>bang</a:t>
            </a:r>
            <a:r>
              <a:rPr lang="en-US" altLang="ja-JP" i="1" dirty="0"/>
              <a:t>.</a:t>
            </a:r>
            <a:endParaRPr lang="en-US" altLang="ja-JP" dirty="0"/>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51</a:t>
            </a:fld>
            <a:endParaRPr kumimoji="1" lang="ja-JP" altLang="en-US"/>
          </a:p>
        </p:txBody>
      </p:sp>
      <p:pic>
        <p:nvPicPr>
          <p:cNvPr id="8" name="図 7" descr="挿絵 が含まれている画像&#10;&#10;自動的に生成された説明">
            <a:extLst>
              <a:ext uri="{FF2B5EF4-FFF2-40B4-BE49-F238E27FC236}">
                <a16:creationId xmlns:a16="http://schemas.microsoft.com/office/drawing/2014/main" id="{0D7352C5-715C-D649-BF49-21FD89AF5735}"/>
              </a:ext>
            </a:extLst>
          </p:cNvPr>
          <p:cNvPicPr>
            <a:picLocks noChangeAspect="1"/>
          </p:cNvPicPr>
          <p:nvPr/>
        </p:nvPicPr>
        <p:blipFill>
          <a:blip r:embed="rId2"/>
          <a:stretch>
            <a:fillRect/>
          </a:stretch>
        </p:blipFill>
        <p:spPr>
          <a:xfrm>
            <a:off x="838200" y="1825625"/>
            <a:ext cx="4748784" cy="2275459"/>
          </a:xfrm>
          <a:prstGeom prst="rect">
            <a:avLst/>
          </a:prstGeom>
        </p:spPr>
      </p:pic>
      <p:cxnSp>
        <p:nvCxnSpPr>
          <p:cNvPr id="6" name="直線矢印コネクタ 5">
            <a:extLst>
              <a:ext uri="{FF2B5EF4-FFF2-40B4-BE49-F238E27FC236}">
                <a16:creationId xmlns:a16="http://schemas.microsoft.com/office/drawing/2014/main" id="{9AD624D6-11B1-3B4D-BCB6-A1AD640FEA91}"/>
              </a:ext>
            </a:extLst>
          </p:cNvPr>
          <p:cNvCxnSpPr>
            <a:cxnSpLocks/>
          </p:cNvCxnSpPr>
          <p:nvPr/>
        </p:nvCxnSpPr>
        <p:spPr>
          <a:xfrm>
            <a:off x="838200" y="2144156"/>
            <a:ext cx="0" cy="78279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2B700F18-814D-AF44-BE2E-FEFE7DA45D28}"/>
              </a:ext>
            </a:extLst>
          </p:cNvPr>
          <p:cNvSpPr/>
          <p:nvPr/>
        </p:nvSpPr>
        <p:spPr>
          <a:xfrm>
            <a:off x="102101" y="2308027"/>
            <a:ext cx="736099" cy="369332"/>
          </a:xfrm>
          <a:prstGeom prst="rect">
            <a:avLst/>
          </a:prstGeom>
        </p:spPr>
        <p:txBody>
          <a:bodyPr wrap="none">
            <a:spAutoFit/>
          </a:bodyPr>
          <a:lstStyle/>
          <a:p>
            <a:r>
              <a:rPr lang="ja-JP" altLang="en-US">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94306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a:t>Depth-first Message-passing</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5867400" y="1825625"/>
            <a:ext cx="5486400" cy="4351338"/>
          </a:xfrm>
        </p:spPr>
        <p:txBody>
          <a:bodyPr>
            <a:normAutofit fontScale="92500" lnSpcReduction="20000"/>
          </a:bodyPr>
          <a:lstStyle/>
          <a:p>
            <a:r>
              <a:rPr lang="en-US" altLang="ja-JP" dirty="0"/>
              <a:t>Then, the left symbol object immediately reacts to the input message and sends out a </a:t>
            </a:r>
            <a:r>
              <a:rPr lang="en-US" altLang="ja-JP" dirty="0" err="1"/>
              <a:t>symbol:</a:t>
            </a:r>
            <a:r>
              <a:rPr lang="en-US" altLang="ja-JP" i="1" dirty="0" err="1"/>
              <a:t>high</a:t>
            </a:r>
            <a:r>
              <a:rPr lang="en-US" altLang="ja-JP" dirty="0"/>
              <a:t> to the </a:t>
            </a:r>
            <a:r>
              <a:rPr lang="en-US" altLang="ja-JP" dirty="0" err="1"/>
              <a:t>dout</a:t>
            </a:r>
            <a:r>
              <a:rPr lang="en-US" altLang="ja-JP" dirty="0"/>
              <a:t> object.</a:t>
            </a:r>
          </a:p>
          <a:p>
            <a:endParaRPr lang="en-US" altLang="ja-JP" dirty="0"/>
          </a:p>
          <a:p>
            <a:r>
              <a:rPr lang="en-US" altLang="ja-JP" dirty="0"/>
              <a:t>The </a:t>
            </a:r>
            <a:r>
              <a:rPr lang="en-US" altLang="ja-JP" dirty="0" err="1"/>
              <a:t>dout</a:t>
            </a:r>
            <a:r>
              <a:rPr lang="en-US" altLang="ja-JP" dirty="0"/>
              <a:t> object turns on the digital output.</a:t>
            </a:r>
          </a:p>
          <a:p>
            <a:endParaRPr lang="en-US" altLang="ja-JP" dirty="0"/>
          </a:p>
          <a:p>
            <a:r>
              <a:rPr lang="en-US" altLang="ja-JP" dirty="0"/>
              <a:t>The </a:t>
            </a:r>
            <a:r>
              <a:rPr lang="en-US" altLang="ja-JP" dirty="0" err="1"/>
              <a:t>dout</a:t>
            </a:r>
            <a:r>
              <a:rPr lang="en-US" altLang="ja-JP" dirty="0"/>
              <a:t> object doesn’t send out any message to other object, so the chain reaction ends here.</a:t>
            </a:r>
          </a:p>
          <a:p>
            <a:endParaRPr lang="en-US" altLang="ja-JP" dirty="0"/>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52</a:t>
            </a:fld>
            <a:endParaRPr kumimoji="1" lang="ja-JP" altLang="en-US"/>
          </a:p>
        </p:txBody>
      </p:sp>
      <p:pic>
        <p:nvPicPr>
          <p:cNvPr id="8" name="図 7" descr="挿絵 が含まれている画像&#10;&#10;自動的に生成された説明">
            <a:extLst>
              <a:ext uri="{FF2B5EF4-FFF2-40B4-BE49-F238E27FC236}">
                <a16:creationId xmlns:a16="http://schemas.microsoft.com/office/drawing/2014/main" id="{0D7352C5-715C-D649-BF49-21FD89AF5735}"/>
              </a:ext>
            </a:extLst>
          </p:cNvPr>
          <p:cNvPicPr>
            <a:picLocks noChangeAspect="1"/>
          </p:cNvPicPr>
          <p:nvPr/>
        </p:nvPicPr>
        <p:blipFill>
          <a:blip r:embed="rId2"/>
          <a:stretch>
            <a:fillRect/>
          </a:stretch>
        </p:blipFill>
        <p:spPr>
          <a:xfrm>
            <a:off x="838200" y="1825625"/>
            <a:ext cx="4748784" cy="2275459"/>
          </a:xfrm>
          <a:prstGeom prst="rect">
            <a:avLst/>
          </a:prstGeom>
        </p:spPr>
      </p:pic>
      <p:cxnSp>
        <p:nvCxnSpPr>
          <p:cNvPr id="6" name="直線矢印コネクタ 5">
            <a:extLst>
              <a:ext uri="{FF2B5EF4-FFF2-40B4-BE49-F238E27FC236}">
                <a16:creationId xmlns:a16="http://schemas.microsoft.com/office/drawing/2014/main" id="{9AD624D6-11B1-3B4D-BCB6-A1AD640FEA91}"/>
              </a:ext>
            </a:extLst>
          </p:cNvPr>
          <p:cNvCxnSpPr>
            <a:cxnSpLocks/>
          </p:cNvCxnSpPr>
          <p:nvPr/>
        </p:nvCxnSpPr>
        <p:spPr>
          <a:xfrm>
            <a:off x="838200" y="2963354"/>
            <a:ext cx="0" cy="78279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2B700F18-814D-AF44-BE2E-FEFE7DA45D28}"/>
              </a:ext>
            </a:extLst>
          </p:cNvPr>
          <p:cNvSpPr/>
          <p:nvPr/>
        </p:nvSpPr>
        <p:spPr>
          <a:xfrm>
            <a:off x="45521" y="3083249"/>
            <a:ext cx="736099" cy="369332"/>
          </a:xfrm>
          <a:prstGeom prst="rect">
            <a:avLst/>
          </a:prstGeom>
        </p:spPr>
        <p:txBody>
          <a:bodyPr wrap="none">
            <a:spAutoFit/>
          </a:bodyPr>
          <a:lstStyle/>
          <a:p>
            <a:r>
              <a:rPr lang="en-US" altLang="ja-JP" dirty="0">
                <a:solidFill>
                  <a:srgbClr val="FF0000"/>
                </a:solidFill>
                <a:latin typeface="Courier New" panose="02070309020205020404" pitchFamily="49" charset="0"/>
                <a:cs typeface="Courier New" panose="02070309020205020404" pitchFamily="49" charset="0"/>
              </a:rPr>
              <a:t>high</a:t>
            </a:r>
            <a:endParaRPr lang="ja-JP" altLang="en-US">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24629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a:t>Depth-first Message-passing</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5867400" y="1825625"/>
            <a:ext cx="5486400" cy="4351338"/>
          </a:xfrm>
        </p:spPr>
        <p:txBody>
          <a:bodyPr>
            <a:normAutofit/>
          </a:bodyPr>
          <a:lstStyle/>
          <a:p>
            <a:r>
              <a:rPr lang="en-US" altLang="ja-JP" dirty="0"/>
              <a:t>Now, we already finished the chain reactions from the left symbol object.</a:t>
            </a:r>
          </a:p>
          <a:p>
            <a:endParaRPr lang="en-US" altLang="ja-JP" dirty="0"/>
          </a:p>
          <a:p>
            <a:r>
              <a:rPr lang="en-US" altLang="ja-JP" dirty="0"/>
              <a:t>Then, the </a:t>
            </a:r>
            <a:r>
              <a:rPr lang="en-US" altLang="ja-JP" dirty="0" err="1"/>
              <a:t>loadbang</a:t>
            </a:r>
            <a:r>
              <a:rPr lang="en-US" altLang="ja-JP" dirty="0"/>
              <a:t> object sends out a </a:t>
            </a:r>
            <a:r>
              <a:rPr lang="en-US" altLang="ja-JP" dirty="0" err="1"/>
              <a:t>symbol:</a:t>
            </a:r>
            <a:r>
              <a:rPr lang="en-US" altLang="ja-JP" i="1" dirty="0" err="1"/>
              <a:t>bang</a:t>
            </a:r>
            <a:r>
              <a:rPr lang="en-US" altLang="ja-JP" dirty="0"/>
              <a:t> to the right symbol object.</a:t>
            </a:r>
          </a:p>
          <a:p>
            <a:endParaRPr lang="en-US" altLang="ja-JP" dirty="0"/>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53</a:t>
            </a:fld>
            <a:endParaRPr kumimoji="1" lang="ja-JP" altLang="en-US"/>
          </a:p>
        </p:txBody>
      </p:sp>
      <p:pic>
        <p:nvPicPr>
          <p:cNvPr id="8" name="図 7" descr="挿絵 が含まれている画像&#10;&#10;自動的に生成された説明">
            <a:extLst>
              <a:ext uri="{FF2B5EF4-FFF2-40B4-BE49-F238E27FC236}">
                <a16:creationId xmlns:a16="http://schemas.microsoft.com/office/drawing/2014/main" id="{0D7352C5-715C-D649-BF49-21FD89AF5735}"/>
              </a:ext>
            </a:extLst>
          </p:cNvPr>
          <p:cNvPicPr>
            <a:picLocks noChangeAspect="1"/>
          </p:cNvPicPr>
          <p:nvPr/>
        </p:nvPicPr>
        <p:blipFill>
          <a:blip r:embed="rId2"/>
          <a:stretch>
            <a:fillRect/>
          </a:stretch>
        </p:blipFill>
        <p:spPr>
          <a:xfrm>
            <a:off x="838200" y="1825625"/>
            <a:ext cx="4748784" cy="2275459"/>
          </a:xfrm>
          <a:prstGeom prst="rect">
            <a:avLst/>
          </a:prstGeom>
        </p:spPr>
      </p:pic>
      <p:cxnSp>
        <p:nvCxnSpPr>
          <p:cNvPr id="11" name="直線矢印コネクタ 10">
            <a:extLst>
              <a:ext uri="{FF2B5EF4-FFF2-40B4-BE49-F238E27FC236}">
                <a16:creationId xmlns:a16="http://schemas.microsoft.com/office/drawing/2014/main" id="{C42A5B42-475C-6642-A82A-E8FD36868857}"/>
              </a:ext>
            </a:extLst>
          </p:cNvPr>
          <p:cNvCxnSpPr>
            <a:cxnSpLocks/>
          </p:cNvCxnSpPr>
          <p:nvPr/>
        </p:nvCxnSpPr>
        <p:spPr>
          <a:xfrm>
            <a:off x="1574299" y="2443163"/>
            <a:ext cx="1083176" cy="23419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7916A42-588D-BA46-88A0-7AA33DADCACA}"/>
              </a:ext>
            </a:extLst>
          </p:cNvPr>
          <p:cNvSpPr/>
          <p:nvPr/>
        </p:nvSpPr>
        <p:spPr>
          <a:xfrm>
            <a:off x="2476492" y="2144156"/>
            <a:ext cx="736099" cy="369332"/>
          </a:xfrm>
          <a:prstGeom prst="rect">
            <a:avLst/>
          </a:prstGeom>
        </p:spPr>
        <p:txBody>
          <a:bodyPr wrap="square">
            <a:spAutoFit/>
          </a:bodyPr>
          <a:lstStyle/>
          <a:p>
            <a:r>
              <a:rPr lang="ja-JP" altLang="en-US">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2661229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a:t>Depth-first Message-passing</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5867400" y="1825625"/>
            <a:ext cx="5486400" cy="4351338"/>
          </a:xfrm>
        </p:spPr>
        <p:txBody>
          <a:bodyPr>
            <a:normAutofit fontScale="77500" lnSpcReduction="20000"/>
          </a:bodyPr>
          <a:lstStyle/>
          <a:p>
            <a:r>
              <a:rPr lang="en-US" altLang="ja-JP" dirty="0"/>
              <a:t>As the right symbol object received the input message (</a:t>
            </a:r>
            <a:r>
              <a:rPr lang="en-US" altLang="ja-JP" i="1" dirty="0"/>
              <a:t>bang</a:t>
            </a:r>
            <a:r>
              <a:rPr lang="en-US" altLang="ja-JP" dirty="0"/>
              <a:t>), it immediately reacts to the input and sends out the </a:t>
            </a:r>
            <a:r>
              <a:rPr lang="en-US" altLang="ja-JP" dirty="0" err="1"/>
              <a:t>symbol:</a:t>
            </a:r>
            <a:r>
              <a:rPr lang="en-US" altLang="ja-JP" i="1" dirty="0" err="1"/>
              <a:t>low</a:t>
            </a:r>
            <a:r>
              <a:rPr lang="en-US" altLang="ja-JP" dirty="0"/>
              <a:t> to the </a:t>
            </a:r>
            <a:r>
              <a:rPr lang="en-US" altLang="ja-JP" dirty="0" err="1"/>
              <a:t>dout</a:t>
            </a:r>
            <a:r>
              <a:rPr lang="en-US" altLang="ja-JP" dirty="0"/>
              <a:t> object.</a:t>
            </a:r>
          </a:p>
          <a:p>
            <a:endParaRPr lang="en-US" altLang="ja-JP" dirty="0"/>
          </a:p>
          <a:p>
            <a:r>
              <a:rPr lang="en-US" altLang="ja-JP" dirty="0"/>
              <a:t>The </a:t>
            </a:r>
            <a:r>
              <a:rPr lang="en-US" altLang="ja-JP" dirty="0" err="1"/>
              <a:t>dout</a:t>
            </a:r>
            <a:r>
              <a:rPr lang="en-US" altLang="ja-JP" dirty="0"/>
              <a:t> object sets the digital output low and the chain reaction is finished again.</a:t>
            </a:r>
          </a:p>
          <a:p>
            <a:endParaRPr lang="en-US" altLang="ja-JP" dirty="0"/>
          </a:p>
          <a:p>
            <a:r>
              <a:rPr lang="en-US" altLang="ja-JP" dirty="0"/>
              <a:t>Since we don’t have any more event to process, the program does nothing from now on.</a:t>
            </a:r>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54</a:t>
            </a:fld>
            <a:endParaRPr kumimoji="1" lang="ja-JP" altLang="en-US"/>
          </a:p>
        </p:txBody>
      </p:sp>
      <p:pic>
        <p:nvPicPr>
          <p:cNvPr id="8" name="図 7" descr="挿絵 が含まれている画像&#10;&#10;自動的に生成された説明">
            <a:extLst>
              <a:ext uri="{FF2B5EF4-FFF2-40B4-BE49-F238E27FC236}">
                <a16:creationId xmlns:a16="http://schemas.microsoft.com/office/drawing/2014/main" id="{0D7352C5-715C-D649-BF49-21FD89AF5735}"/>
              </a:ext>
            </a:extLst>
          </p:cNvPr>
          <p:cNvPicPr>
            <a:picLocks noChangeAspect="1"/>
          </p:cNvPicPr>
          <p:nvPr/>
        </p:nvPicPr>
        <p:blipFill>
          <a:blip r:embed="rId2"/>
          <a:stretch>
            <a:fillRect/>
          </a:stretch>
        </p:blipFill>
        <p:spPr>
          <a:xfrm>
            <a:off x="838200" y="1825625"/>
            <a:ext cx="4748784" cy="2275459"/>
          </a:xfrm>
          <a:prstGeom prst="rect">
            <a:avLst/>
          </a:prstGeom>
        </p:spPr>
      </p:pic>
      <p:cxnSp>
        <p:nvCxnSpPr>
          <p:cNvPr id="6" name="直線矢印コネクタ 5">
            <a:extLst>
              <a:ext uri="{FF2B5EF4-FFF2-40B4-BE49-F238E27FC236}">
                <a16:creationId xmlns:a16="http://schemas.microsoft.com/office/drawing/2014/main" id="{9AD624D6-11B1-3B4D-BCB6-A1AD640FEA91}"/>
              </a:ext>
            </a:extLst>
          </p:cNvPr>
          <p:cNvCxnSpPr>
            <a:cxnSpLocks/>
          </p:cNvCxnSpPr>
          <p:nvPr/>
        </p:nvCxnSpPr>
        <p:spPr>
          <a:xfrm flipH="1">
            <a:off x="2199222" y="3230646"/>
            <a:ext cx="1201203" cy="31715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2B700F18-814D-AF44-BE2E-FEFE7DA45D28}"/>
              </a:ext>
            </a:extLst>
          </p:cNvPr>
          <p:cNvSpPr/>
          <p:nvPr/>
        </p:nvSpPr>
        <p:spPr>
          <a:xfrm>
            <a:off x="3032375" y="3334829"/>
            <a:ext cx="598241" cy="369332"/>
          </a:xfrm>
          <a:prstGeom prst="rect">
            <a:avLst/>
          </a:prstGeom>
        </p:spPr>
        <p:txBody>
          <a:bodyPr wrap="none">
            <a:spAutoFit/>
          </a:bodyPr>
          <a:lstStyle/>
          <a:p>
            <a:r>
              <a:rPr lang="en-US" altLang="ja-JP" dirty="0">
                <a:solidFill>
                  <a:srgbClr val="FF0000"/>
                </a:solidFill>
                <a:latin typeface="Courier New" panose="02070309020205020404" pitchFamily="49" charset="0"/>
                <a:cs typeface="Courier New" panose="02070309020205020404" pitchFamily="49" charset="0"/>
              </a:rPr>
              <a:t>low</a:t>
            </a:r>
            <a:endParaRPr lang="ja-JP" altLang="en-US">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05484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a:t>Depth-first Message-passing</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5867400" y="1825625"/>
            <a:ext cx="5486400" cy="4351338"/>
          </a:xfrm>
        </p:spPr>
        <p:txBody>
          <a:bodyPr>
            <a:normAutofit/>
          </a:bodyPr>
          <a:lstStyle/>
          <a:p>
            <a:r>
              <a:rPr lang="en-US" altLang="ja-JP" dirty="0"/>
              <a:t>Thus, messages in </a:t>
            </a:r>
            <a:r>
              <a:rPr lang="en-US" altLang="ja-JP" dirty="0" err="1"/>
              <a:t>Ardestan</a:t>
            </a:r>
            <a:r>
              <a:rPr lang="en-US" altLang="ja-JP" dirty="0"/>
              <a:t> are passed in the depth-first order.</a:t>
            </a:r>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55</a:t>
            </a:fld>
            <a:endParaRPr kumimoji="1" lang="ja-JP" altLang="en-US"/>
          </a:p>
        </p:txBody>
      </p:sp>
      <p:pic>
        <p:nvPicPr>
          <p:cNvPr id="8" name="図 7" descr="挿絵 が含まれている画像&#10;&#10;自動的に生成された説明">
            <a:extLst>
              <a:ext uri="{FF2B5EF4-FFF2-40B4-BE49-F238E27FC236}">
                <a16:creationId xmlns:a16="http://schemas.microsoft.com/office/drawing/2014/main" id="{0D7352C5-715C-D649-BF49-21FD89AF5735}"/>
              </a:ext>
            </a:extLst>
          </p:cNvPr>
          <p:cNvPicPr>
            <a:picLocks noChangeAspect="1"/>
          </p:cNvPicPr>
          <p:nvPr/>
        </p:nvPicPr>
        <p:blipFill>
          <a:blip r:embed="rId2"/>
          <a:stretch>
            <a:fillRect/>
          </a:stretch>
        </p:blipFill>
        <p:spPr>
          <a:xfrm>
            <a:off x="838200" y="1825625"/>
            <a:ext cx="4748784" cy="2275459"/>
          </a:xfrm>
          <a:prstGeom prst="rect">
            <a:avLst/>
          </a:prstGeom>
        </p:spPr>
      </p:pic>
    </p:spTree>
    <p:extLst>
      <p:ext uri="{BB962C8B-B14F-4D97-AF65-F5344CB8AC3E}">
        <p14:creationId xmlns:p14="http://schemas.microsoft.com/office/powerpoint/2010/main" val="2304587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1F735D-2870-8847-B707-1CA1025A9530}"/>
              </a:ext>
            </a:extLst>
          </p:cNvPr>
          <p:cNvSpPr>
            <a:spLocks noGrp="1"/>
          </p:cNvSpPr>
          <p:nvPr>
            <p:ph type="title"/>
          </p:nvPr>
        </p:nvSpPr>
        <p:spPr/>
        <p:txBody>
          <a:bodyPr/>
          <a:lstStyle/>
          <a:p>
            <a:r>
              <a:rPr lang="en-US" altLang="ja-CN" dirty="0"/>
              <a:t>Hot and Cold Inlets</a:t>
            </a:r>
            <a:endParaRPr kumimoji="1" lang="ja-CN" altLang="en-US" dirty="0"/>
          </a:p>
        </p:txBody>
      </p:sp>
      <p:sp>
        <p:nvSpPr>
          <p:cNvPr id="3" name="コンテンツ プレースホルダー 2">
            <a:extLst>
              <a:ext uri="{FF2B5EF4-FFF2-40B4-BE49-F238E27FC236}">
                <a16:creationId xmlns:a16="http://schemas.microsoft.com/office/drawing/2014/main" id="{16B85B1E-D1AB-5347-B436-0DB00FF19467}"/>
              </a:ext>
            </a:extLst>
          </p:cNvPr>
          <p:cNvSpPr>
            <a:spLocks noGrp="1"/>
          </p:cNvSpPr>
          <p:nvPr>
            <p:ph idx="1"/>
          </p:nvPr>
        </p:nvSpPr>
        <p:spPr/>
        <p:txBody>
          <a:bodyPr/>
          <a:lstStyle/>
          <a:p>
            <a:pPr marL="0" indent="0">
              <a:buNone/>
            </a:pPr>
            <a:endParaRPr kumimoji="1" lang="en-US" altLang="ja-CN" dirty="0"/>
          </a:p>
          <a:p>
            <a:r>
              <a:rPr lang="en-US" altLang="ja-CN" dirty="0"/>
              <a:t>Many objects has two or more inlets.</a:t>
            </a:r>
          </a:p>
          <a:p>
            <a:pPr lvl="1"/>
            <a:r>
              <a:rPr kumimoji="1" lang="en-US" altLang="ja-CN" dirty="0"/>
              <a:t>Normally, objects immediately react to the incoming message only at the left most inlet.</a:t>
            </a:r>
          </a:p>
          <a:p>
            <a:pPr lvl="1"/>
            <a:r>
              <a:rPr kumimoji="1" lang="en-US" altLang="ja-CN" dirty="0"/>
              <a:t>The other inlets only update the internal data(there are some exception).</a:t>
            </a:r>
          </a:p>
          <a:p>
            <a:pPr lvl="1"/>
            <a:r>
              <a:rPr lang="en-US" altLang="ja-CN" dirty="0"/>
              <a:t>For instance, the symbol object only updated the stored symbol when it receives a symbol at its right inlet, but it doesn’t output any message, while it immediately reacts to the input message when it receives a symbol at the left inlet.</a:t>
            </a:r>
          </a:p>
          <a:p>
            <a:pPr marL="457200" lvl="1" indent="0">
              <a:buNone/>
            </a:pPr>
            <a:endParaRPr kumimoji="1" lang="en-US" altLang="ja-CN" dirty="0"/>
          </a:p>
          <a:p>
            <a:endParaRPr kumimoji="1"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61E4FCA0-D518-CA4D-9B0B-F9A4C5C1F1AC}"/>
              </a:ext>
            </a:extLst>
          </p:cNvPr>
          <p:cNvSpPr>
            <a:spLocks noGrp="1"/>
          </p:cNvSpPr>
          <p:nvPr>
            <p:ph type="sldNum" sz="quarter" idx="12"/>
          </p:nvPr>
        </p:nvSpPr>
        <p:spPr/>
        <p:txBody>
          <a:bodyPr/>
          <a:lstStyle/>
          <a:p>
            <a:fld id="{D5DDEC14-9F2A-1C40-9F92-7E724392E266}" type="slidenum">
              <a:rPr kumimoji="1" lang="ja-JP" altLang="en-US" smtClean="0"/>
              <a:t>56</a:t>
            </a:fld>
            <a:endParaRPr kumimoji="1" lang="ja-JP" altLang="en-US"/>
          </a:p>
        </p:txBody>
      </p:sp>
      <p:pic>
        <p:nvPicPr>
          <p:cNvPr id="6" name="図 5" descr="挿絵 が含まれている画像&#10;&#10;自動的に生成された説明">
            <a:extLst>
              <a:ext uri="{FF2B5EF4-FFF2-40B4-BE49-F238E27FC236}">
                <a16:creationId xmlns:a16="http://schemas.microsoft.com/office/drawing/2014/main" id="{3423A08B-96F2-1041-BE3D-4A0D607BD372}"/>
              </a:ext>
            </a:extLst>
          </p:cNvPr>
          <p:cNvPicPr>
            <a:picLocks noChangeAspect="1"/>
          </p:cNvPicPr>
          <p:nvPr/>
        </p:nvPicPr>
        <p:blipFill>
          <a:blip r:embed="rId2"/>
          <a:stretch>
            <a:fillRect/>
          </a:stretch>
        </p:blipFill>
        <p:spPr>
          <a:xfrm>
            <a:off x="838200" y="1840429"/>
            <a:ext cx="2950029" cy="446460"/>
          </a:xfrm>
          <a:prstGeom prst="rect">
            <a:avLst/>
          </a:prstGeom>
        </p:spPr>
      </p:pic>
      <p:sp>
        <p:nvSpPr>
          <p:cNvPr id="7" name="テキスト ボックス 6">
            <a:extLst>
              <a:ext uri="{FF2B5EF4-FFF2-40B4-BE49-F238E27FC236}">
                <a16:creationId xmlns:a16="http://schemas.microsoft.com/office/drawing/2014/main" id="{D3435DEA-21A1-074B-AE05-8F33C8487548}"/>
              </a:ext>
            </a:extLst>
          </p:cNvPr>
          <p:cNvSpPr txBox="1"/>
          <p:nvPr/>
        </p:nvSpPr>
        <p:spPr>
          <a:xfrm>
            <a:off x="1457325" y="2157413"/>
            <a:ext cx="184731" cy="369332"/>
          </a:xfrm>
          <a:prstGeom prst="rect">
            <a:avLst/>
          </a:prstGeom>
          <a:noFill/>
        </p:spPr>
        <p:txBody>
          <a:bodyPr wrap="none" rtlCol="0">
            <a:spAutoFit/>
          </a:bodyPr>
          <a:lstStyle/>
          <a:p>
            <a:endParaRPr kumimoji="1" lang="ja-CN" altLang="en-US" dirty="0"/>
          </a:p>
        </p:txBody>
      </p:sp>
    </p:spTree>
    <p:extLst>
      <p:ext uri="{BB962C8B-B14F-4D97-AF65-F5344CB8AC3E}">
        <p14:creationId xmlns:p14="http://schemas.microsoft.com/office/powerpoint/2010/main" val="2178014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1F735D-2870-8847-B707-1CA1025A9530}"/>
              </a:ext>
            </a:extLst>
          </p:cNvPr>
          <p:cNvSpPr>
            <a:spLocks noGrp="1"/>
          </p:cNvSpPr>
          <p:nvPr>
            <p:ph type="title"/>
          </p:nvPr>
        </p:nvSpPr>
        <p:spPr/>
        <p:txBody>
          <a:bodyPr/>
          <a:lstStyle/>
          <a:p>
            <a:r>
              <a:rPr lang="en-US" altLang="ja-CN" dirty="0"/>
              <a:t>Hot and Cold inlets</a:t>
            </a:r>
            <a:endParaRPr kumimoji="1" lang="ja-CN" altLang="en-US" dirty="0"/>
          </a:p>
        </p:txBody>
      </p:sp>
      <p:sp>
        <p:nvSpPr>
          <p:cNvPr id="3" name="コンテンツ プレースホルダー 2">
            <a:extLst>
              <a:ext uri="{FF2B5EF4-FFF2-40B4-BE49-F238E27FC236}">
                <a16:creationId xmlns:a16="http://schemas.microsoft.com/office/drawing/2014/main" id="{16B85B1E-D1AB-5347-B436-0DB00FF19467}"/>
              </a:ext>
            </a:extLst>
          </p:cNvPr>
          <p:cNvSpPr>
            <a:spLocks noGrp="1"/>
          </p:cNvSpPr>
          <p:nvPr>
            <p:ph idx="1"/>
          </p:nvPr>
        </p:nvSpPr>
        <p:spPr/>
        <p:txBody>
          <a:bodyPr/>
          <a:lstStyle/>
          <a:p>
            <a:r>
              <a:rPr lang="en-US" altLang="ja-CN" dirty="0"/>
              <a:t>Hot inlet</a:t>
            </a:r>
          </a:p>
          <a:p>
            <a:pPr lvl="1"/>
            <a:r>
              <a:rPr lang="en-US" altLang="ja-CN" dirty="0"/>
              <a:t>An inlet (normally the left most inlet) that immediately causes a chain reaction.</a:t>
            </a:r>
          </a:p>
          <a:p>
            <a:endParaRPr lang="en-US" altLang="ja-CN" dirty="0"/>
          </a:p>
          <a:p>
            <a:r>
              <a:rPr lang="en-US" altLang="ja-CN" dirty="0"/>
              <a:t>Cold inlet</a:t>
            </a:r>
          </a:p>
          <a:p>
            <a:pPr lvl="1"/>
            <a:r>
              <a:rPr kumimoji="1" lang="en-US" altLang="ja-CN" dirty="0"/>
              <a:t>An inlet (normally </a:t>
            </a:r>
            <a:r>
              <a:rPr lang="en-US" altLang="ja-CN" dirty="0"/>
              <a:t>the other inlet(s)) that only changes the internal state/data of the object without causing any chain reaction.</a:t>
            </a:r>
            <a:endParaRPr kumimoji="1" lang="en-US" altLang="ja-CN" dirty="0"/>
          </a:p>
          <a:p>
            <a:endParaRPr kumimoji="1"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61E4FCA0-D518-CA4D-9B0B-F9A4C5C1F1AC}"/>
              </a:ext>
            </a:extLst>
          </p:cNvPr>
          <p:cNvSpPr>
            <a:spLocks noGrp="1"/>
          </p:cNvSpPr>
          <p:nvPr>
            <p:ph type="sldNum" sz="quarter" idx="12"/>
          </p:nvPr>
        </p:nvSpPr>
        <p:spPr/>
        <p:txBody>
          <a:bodyPr/>
          <a:lstStyle/>
          <a:p>
            <a:fld id="{D5DDEC14-9F2A-1C40-9F92-7E724392E266}" type="slidenum">
              <a:rPr kumimoji="1" lang="ja-JP" altLang="en-US" smtClean="0"/>
              <a:t>57</a:t>
            </a:fld>
            <a:endParaRPr kumimoji="1" lang="ja-JP" altLang="en-US"/>
          </a:p>
        </p:txBody>
      </p:sp>
      <p:sp>
        <p:nvSpPr>
          <p:cNvPr id="7" name="テキスト ボックス 6">
            <a:extLst>
              <a:ext uri="{FF2B5EF4-FFF2-40B4-BE49-F238E27FC236}">
                <a16:creationId xmlns:a16="http://schemas.microsoft.com/office/drawing/2014/main" id="{D3435DEA-21A1-074B-AE05-8F33C8487548}"/>
              </a:ext>
            </a:extLst>
          </p:cNvPr>
          <p:cNvSpPr txBox="1"/>
          <p:nvPr/>
        </p:nvSpPr>
        <p:spPr>
          <a:xfrm>
            <a:off x="1457325" y="2157413"/>
            <a:ext cx="184731" cy="369332"/>
          </a:xfrm>
          <a:prstGeom prst="rect">
            <a:avLst/>
          </a:prstGeom>
          <a:noFill/>
        </p:spPr>
        <p:txBody>
          <a:bodyPr wrap="none" rtlCol="0">
            <a:spAutoFit/>
          </a:bodyPr>
          <a:lstStyle/>
          <a:p>
            <a:endParaRPr kumimoji="1" lang="ja-CN" altLang="en-US" dirty="0"/>
          </a:p>
        </p:txBody>
      </p:sp>
    </p:spTree>
    <p:extLst>
      <p:ext uri="{BB962C8B-B14F-4D97-AF65-F5344CB8AC3E}">
        <p14:creationId xmlns:p14="http://schemas.microsoft.com/office/powerpoint/2010/main" val="303723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lang="en-US" altLang="ja-JP" dirty="0"/>
              <a:t>What We Learned 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55000" lnSpcReduction="20000"/>
          </a:bodyPr>
          <a:lstStyle/>
          <a:p>
            <a:r>
              <a:rPr lang="en-US" altLang="ja-JP" dirty="0">
                <a:solidFill>
                  <a:srgbClr val="FF0000"/>
                </a:solidFill>
                <a:latin typeface="Courier New" panose="02070309020205020404" pitchFamily="49" charset="0"/>
                <a:cs typeface="Courier New" panose="02070309020205020404" pitchFamily="49" charset="0"/>
              </a:rPr>
              <a:t>Introduction to </a:t>
            </a:r>
            <a:br>
              <a:rPr lang="en-US" altLang="ja-JP" dirty="0">
                <a:solidFill>
                  <a:srgbClr val="FF0000"/>
                </a:solidFill>
                <a:latin typeface="Courier New" panose="02070309020205020404" pitchFamily="49" charset="0"/>
                <a:cs typeface="Courier New" panose="02070309020205020404" pitchFamily="49" charset="0"/>
              </a:rPr>
            </a:br>
            <a:r>
              <a:rPr lang="en-US" altLang="ja-JP" dirty="0">
                <a:solidFill>
                  <a:srgbClr val="FF0000"/>
                </a:solidFill>
                <a:latin typeface="Courier New" panose="02070309020205020404" pitchFamily="49" charset="0"/>
                <a:cs typeface="Courier New" panose="02070309020205020404" pitchFamily="49" charset="0"/>
              </a:rPr>
              <a:t>the </a:t>
            </a:r>
            <a:r>
              <a:rPr lang="en-US" altLang="ja-JP" dirty="0" err="1">
                <a:solidFill>
                  <a:srgbClr val="FF0000"/>
                </a:solidFill>
                <a:latin typeface="Courier New" panose="02070309020205020404" pitchFamily="49" charset="0"/>
                <a:cs typeface="Courier New" panose="02070309020205020404" pitchFamily="49" charset="0"/>
              </a:rPr>
              <a:t>Ardestan</a:t>
            </a:r>
            <a:r>
              <a:rPr lang="en-US" altLang="ja-JP" dirty="0">
                <a:solidFill>
                  <a:srgbClr val="FF0000"/>
                </a:solidFill>
                <a:latin typeface="Courier New" panose="02070309020205020404" pitchFamily="49" charset="0"/>
                <a:cs typeface="Courier New" panose="02070309020205020404" pitchFamily="49" charset="0"/>
              </a:rPr>
              <a:t> Visual Programming Language</a:t>
            </a:r>
          </a:p>
          <a:p>
            <a:pPr lvl="1"/>
            <a:r>
              <a:rPr lang="en-US" altLang="ja-JP" sz="2200" dirty="0">
                <a:solidFill>
                  <a:srgbClr val="FF0000"/>
                </a:solidFill>
                <a:latin typeface="Courier New" panose="02070309020205020404" pitchFamily="49" charset="0"/>
                <a:cs typeface="Courier New" panose="02070309020205020404" pitchFamily="49" charset="0"/>
              </a:rPr>
              <a:t>object boxes and connections</a:t>
            </a:r>
          </a:p>
          <a:p>
            <a:pPr lvl="1"/>
            <a:r>
              <a:rPr lang="en-US" altLang="ja-JP" sz="2200" dirty="0">
                <a:solidFill>
                  <a:srgbClr val="FF0000"/>
                </a:solidFill>
                <a:latin typeface="Courier New" panose="02070309020205020404" pitchFamily="49" charset="0"/>
                <a:cs typeface="Courier New" panose="02070309020205020404" pitchFamily="49" charset="0"/>
              </a:rPr>
              <a:t>inlets</a:t>
            </a:r>
            <a:r>
              <a:rPr lang="ja-JP" altLang="en-US" sz="2200">
                <a:solidFill>
                  <a:srgbClr val="FF0000"/>
                </a:solidFill>
                <a:latin typeface="Courier New" panose="02070309020205020404" pitchFamily="49" charset="0"/>
                <a:cs typeface="Courier New" panose="02070309020205020404" pitchFamily="49" charset="0"/>
              </a:rPr>
              <a:t> </a:t>
            </a:r>
            <a:r>
              <a:rPr lang="en-US" altLang="ja-JP" sz="2200" dirty="0">
                <a:solidFill>
                  <a:srgbClr val="FF0000"/>
                </a:solidFill>
                <a:latin typeface="Courier New" panose="02070309020205020404" pitchFamily="49" charset="0"/>
                <a:cs typeface="Courier New" panose="02070309020205020404" pitchFamily="49" charset="0"/>
              </a:rPr>
              <a:t>and outlets</a:t>
            </a:r>
          </a:p>
          <a:p>
            <a:pPr lvl="1"/>
            <a:r>
              <a:rPr lang="en-US" altLang="ja-JP" sz="2200" dirty="0">
                <a:solidFill>
                  <a:srgbClr val="FF0000"/>
                </a:solidFill>
                <a:latin typeface="Courier New" panose="02070309020205020404" pitchFamily="49" charset="0"/>
                <a:cs typeface="Courier New" panose="02070309020205020404" pitchFamily="49" charset="0"/>
              </a:rPr>
              <a:t>arguments</a:t>
            </a:r>
          </a:p>
          <a:p>
            <a:pPr lvl="1"/>
            <a:r>
              <a:rPr lang="en-US" altLang="ja-JP" sz="2200" dirty="0">
                <a:solidFill>
                  <a:srgbClr val="FF0000"/>
                </a:solidFill>
                <a:latin typeface="Courier New" panose="02070309020205020404" pitchFamily="49" charset="0"/>
                <a:cs typeface="Courier New" panose="02070309020205020404" pitchFamily="49" charset="0"/>
              </a:rPr>
              <a:t>messages</a:t>
            </a:r>
          </a:p>
          <a:p>
            <a:pPr lvl="1"/>
            <a:r>
              <a:rPr lang="en-US" altLang="ja-JP" sz="2200" dirty="0" err="1">
                <a:solidFill>
                  <a:srgbClr val="FF0000"/>
                </a:solidFill>
                <a:latin typeface="Courier New" panose="02070309020205020404" pitchFamily="49" charset="0"/>
                <a:cs typeface="Courier New" panose="02070309020205020404" pitchFamily="49" charset="0"/>
              </a:rPr>
              <a:t>loadbang</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symbol object</a:t>
            </a:r>
          </a:p>
          <a:p>
            <a:pPr lvl="1"/>
            <a:r>
              <a:rPr lang="en-US" altLang="ja-JP" sz="2200" dirty="0" err="1">
                <a:solidFill>
                  <a:srgbClr val="FF0000"/>
                </a:solidFill>
                <a:latin typeface="Courier New" panose="02070309020205020404" pitchFamily="49" charset="0"/>
                <a:cs typeface="Courier New" panose="02070309020205020404" pitchFamily="49" charset="0"/>
              </a:rPr>
              <a:t>dout</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depth-first message-passing</a:t>
            </a:r>
          </a:p>
          <a:p>
            <a:pPr lvl="1"/>
            <a:r>
              <a:rPr lang="en-US" altLang="ja-JP" sz="2200" dirty="0">
                <a:solidFill>
                  <a:srgbClr val="FF0000"/>
                </a:solidFill>
                <a:latin typeface="Courier New" panose="02070309020205020404" pitchFamily="49" charset="0"/>
                <a:cs typeface="Courier New" panose="02070309020205020404" pitchFamily="49" charset="0"/>
              </a:rPr>
              <a:t>hot and cold inlets</a:t>
            </a:r>
          </a:p>
          <a:p>
            <a:r>
              <a:rPr lang="en-US" altLang="ja-JP" dirty="0">
                <a:latin typeface="Courier New" panose="02070309020205020404" pitchFamily="49" charset="0"/>
                <a:cs typeface="Courier New" panose="02070309020205020404" pitchFamily="49" charset="0"/>
              </a:rPr>
              <a:t>Timing objects</a:t>
            </a:r>
          </a:p>
          <a:p>
            <a:pPr lvl="1"/>
            <a:r>
              <a:rPr lang="en-US" altLang="ja-JP" sz="2200" dirty="0">
                <a:latin typeface="Courier New" panose="02070309020205020404" pitchFamily="49" charset="0"/>
                <a:cs typeface="Courier New" panose="02070309020205020404" pitchFamily="49" charset="0"/>
              </a:rPr>
              <a:t>delay object</a:t>
            </a:r>
          </a:p>
          <a:p>
            <a:pPr lvl="1"/>
            <a:r>
              <a:rPr lang="en-US" altLang="ja-JP" sz="2200" dirty="0">
                <a:latin typeface="Courier New" panose="02070309020205020404" pitchFamily="49" charset="0"/>
                <a:cs typeface="Courier New" panose="02070309020205020404" pitchFamily="49" charset="0"/>
              </a:rPr>
              <a:t>metro object</a:t>
            </a:r>
          </a:p>
          <a:p>
            <a:r>
              <a:rPr lang="en-US" altLang="ja-JP" dirty="0">
                <a:latin typeface="Courier New" panose="02070309020205020404" pitchFamily="49" charset="0"/>
                <a:cs typeface="Courier New" panose="02070309020205020404" pitchFamily="49" charset="0"/>
              </a:rPr>
              <a:t>Digital Output</a:t>
            </a:r>
          </a:p>
          <a:p>
            <a:pPr lvl="1"/>
            <a:r>
              <a:rPr lang="en-US" altLang="ja-JP" sz="2200" dirty="0">
                <a:latin typeface="Courier New" panose="02070309020205020404" pitchFamily="49" charset="0"/>
                <a:cs typeface="Courier New" panose="02070309020205020404" pitchFamily="49" charset="0"/>
              </a:rPr>
              <a:t>Ohm’s law</a:t>
            </a:r>
          </a:p>
          <a:p>
            <a:pPr lvl="1"/>
            <a:r>
              <a:rPr lang="en-US" altLang="ja-JP" sz="2200" dirty="0">
                <a:latin typeface="Courier New" panose="02070309020205020404" pitchFamily="49" charset="0"/>
                <a:cs typeface="Courier New" panose="02070309020205020404" pitchFamily="49" charset="0"/>
              </a:rPr>
              <a:t>resistor</a:t>
            </a:r>
          </a:p>
          <a:p>
            <a:pPr lvl="1"/>
            <a:r>
              <a:rPr lang="en-US" altLang="ja-JP" sz="2200" dirty="0">
                <a:latin typeface="Courier New" panose="02070309020205020404" pitchFamily="49" charset="0"/>
                <a:cs typeface="Courier New" panose="02070309020205020404" pitchFamily="49" charset="0"/>
              </a:rPr>
              <a:t>breadboard </a:t>
            </a:r>
          </a:p>
          <a:p>
            <a:pPr lvl="1"/>
            <a:r>
              <a:rPr lang="en-US" altLang="ja-JP" sz="2200" dirty="0">
                <a:latin typeface="Courier New" panose="02070309020205020404" pitchFamily="49" charset="0"/>
                <a:cs typeface="Courier New" panose="02070309020205020404" pitchFamily="49" charset="0"/>
              </a:rPr>
              <a:t>LED </a:t>
            </a:r>
          </a:p>
          <a:p>
            <a:pPr lvl="1"/>
            <a:r>
              <a:rPr lang="en-US" altLang="ja-JP" sz="2200" dirty="0">
                <a:latin typeface="Courier New" panose="02070309020205020404" pitchFamily="49" charset="0"/>
                <a:cs typeface="Courier New" panose="02070309020205020404" pitchFamily="49" charset="0"/>
              </a:rPr>
              <a:t>vibration motor</a:t>
            </a:r>
          </a:p>
          <a:p>
            <a:pPr lvl="1"/>
            <a:r>
              <a:rPr lang="en-US" altLang="ja-JP" sz="2200" dirty="0">
                <a:latin typeface="Courier New" panose="02070309020205020404" pitchFamily="49" charset="0"/>
                <a:cs typeface="Courier New" panose="02070309020205020404" pitchFamily="49" charset="0"/>
              </a:rPr>
              <a:t>mini piezo speaker</a:t>
            </a:r>
          </a:p>
          <a:p>
            <a:pPr lvl="1"/>
            <a:r>
              <a:rPr lang="en-US" altLang="ja-JP" sz="2200" dirty="0">
                <a:latin typeface="Courier New" panose="02070309020205020404" pitchFamily="49" charset="0"/>
                <a:cs typeface="Courier New" panose="02070309020205020404" pitchFamily="49" charset="0"/>
              </a:rPr>
              <a:t>tone object</a:t>
            </a: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58</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t>Flow Control</a:t>
            </a:r>
          </a:p>
          <a:p>
            <a:pPr lvl="1"/>
            <a:r>
              <a:rPr lang="en-US" altLang="ja-JP" sz="1300" dirty="0"/>
              <a:t>trigger object</a:t>
            </a:r>
          </a:p>
          <a:p>
            <a:pPr lvl="1"/>
            <a:r>
              <a:rPr lang="en-US" altLang="ja-JP" sz="1300" dirty="0"/>
              <a:t>gate object</a:t>
            </a:r>
          </a:p>
          <a:p>
            <a:pPr lvl="1"/>
            <a:r>
              <a:rPr lang="en-US" altLang="ja-JP" sz="1300" dirty="0"/>
              <a:t>select object</a:t>
            </a:r>
          </a:p>
          <a:p>
            <a:pPr lvl="1"/>
            <a:r>
              <a:rPr lang="en-US" altLang="ja-JP" sz="1300" dirty="0"/>
              <a:t>spigot object</a:t>
            </a:r>
          </a:p>
          <a:p>
            <a:r>
              <a:rPr lang="en-US" altLang="ja-JP" sz="1600" dirty="0"/>
              <a:t>Operators</a:t>
            </a:r>
          </a:p>
          <a:p>
            <a:pPr lvl="1"/>
            <a:r>
              <a:rPr lang="en-US" altLang="ja-JP" sz="1200" dirty="0"/>
              <a:t>arithmetic operator object</a:t>
            </a:r>
          </a:p>
          <a:p>
            <a:pPr lvl="1"/>
            <a:r>
              <a:rPr lang="en-US" altLang="ja-JP" sz="1200" dirty="0"/>
              <a:t>relational operator object</a:t>
            </a:r>
          </a:p>
          <a:p>
            <a:pPr lvl="1"/>
            <a:r>
              <a:rPr lang="en-US" altLang="ja-JP" sz="1200" dirty="0"/>
              <a:t>logical operator objects</a:t>
            </a:r>
          </a:p>
          <a:p>
            <a:r>
              <a:rPr lang="en-US" altLang="ja-JP" sz="1600" dirty="0"/>
              <a:t>Algorithm </a:t>
            </a:r>
          </a:p>
          <a:p>
            <a:pPr lvl="1"/>
            <a:r>
              <a:rPr lang="en-US" altLang="ja-JP" sz="1200" dirty="0"/>
              <a:t>counter implementation</a:t>
            </a:r>
            <a:endParaRPr lang="en-US" altLang="ja-JP" sz="1600" dirty="0"/>
          </a:p>
          <a:p>
            <a:r>
              <a:rPr lang="en-US" altLang="ja-JP" sz="1600" dirty="0"/>
              <a:t>Serial Monitor</a:t>
            </a:r>
          </a:p>
          <a:p>
            <a:pPr lvl="1"/>
            <a:r>
              <a:rPr lang="en-US" altLang="ja-JP" sz="1300" dirty="0"/>
              <a:t>serial object</a:t>
            </a:r>
          </a:p>
          <a:p>
            <a:pPr lvl="1"/>
            <a:r>
              <a:rPr lang="en-US" altLang="ja-JP" sz="1300" dirty="0" err="1"/>
              <a:t>serial_println</a:t>
            </a:r>
            <a:r>
              <a:rPr lang="en-US" altLang="ja-JP" sz="1300" dirty="0"/>
              <a:t> object</a:t>
            </a:r>
          </a:p>
          <a:p>
            <a:r>
              <a:rPr lang="en-US" altLang="ja-JP" sz="1600" dirty="0"/>
              <a:t>Digital Input</a:t>
            </a:r>
          </a:p>
          <a:p>
            <a:pPr lvl="1"/>
            <a:r>
              <a:rPr lang="en-US" altLang="ja-JP" sz="1300" dirty="0" err="1"/>
              <a:t>din_change</a:t>
            </a:r>
            <a:r>
              <a:rPr lang="en-US" altLang="ja-JP" sz="1300" dirty="0"/>
              <a:t> object</a:t>
            </a:r>
          </a:p>
          <a:p>
            <a:pPr lvl="1"/>
            <a:r>
              <a:rPr lang="en-US" altLang="ja-JP" sz="1300" dirty="0"/>
              <a:t>toggle object</a:t>
            </a:r>
          </a:p>
          <a:p>
            <a:pPr lvl="1"/>
            <a:r>
              <a:rPr lang="en-US" altLang="ja-JP" sz="1300" dirty="0"/>
              <a:t>pull-up resistor</a:t>
            </a:r>
          </a:p>
          <a:p>
            <a:pPr lvl="1"/>
            <a:r>
              <a:rPr lang="en-US" altLang="ja-JP" sz="1300" dirty="0"/>
              <a:t>chatter (contact bounce)</a:t>
            </a:r>
          </a:p>
        </p:txBody>
      </p:sp>
    </p:spTree>
    <p:extLst>
      <p:ext uri="{BB962C8B-B14F-4D97-AF65-F5344CB8AC3E}">
        <p14:creationId xmlns:p14="http://schemas.microsoft.com/office/powerpoint/2010/main" val="1661379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1.2: </a:t>
            </a:r>
            <a:br>
              <a:rPr lang="en-US" altLang="ja-JP" sz="2800" dirty="0"/>
            </a:br>
            <a:r>
              <a:rPr lang="en-US" altLang="ja-JP" sz="2800" dirty="0"/>
              <a:t>Timing Objects</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59</a:t>
            </a:fld>
            <a:endParaRPr kumimoji="1" lang="ja-JP" altLang="en-US"/>
          </a:p>
        </p:txBody>
      </p:sp>
    </p:spTree>
    <p:extLst>
      <p:ext uri="{BB962C8B-B14F-4D97-AF65-F5344CB8AC3E}">
        <p14:creationId xmlns:p14="http://schemas.microsoft.com/office/powerpoint/2010/main" val="417389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73FD5-13CE-0D4D-A92A-E4A2911FD0B1}"/>
              </a:ext>
            </a:extLst>
          </p:cNvPr>
          <p:cNvSpPr>
            <a:spLocks noGrp="1"/>
          </p:cNvSpPr>
          <p:nvPr>
            <p:ph type="title"/>
          </p:nvPr>
        </p:nvSpPr>
        <p:spPr/>
        <p:txBody>
          <a:bodyPr>
            <a:normAutofit/>
          </a:bodyPr>
          <a:lstStyle/>
          <a:p>
            <a:r>
              <a:rPr kumimoji="1" lang="en-US" altLang="ja-CN" sz="3200" dirty="0"/>
              <a:t>Midterm Project: Interactive Busy Board</a:t>
            </a:r>
            <a:endParaRPr kumimoji="1" lang="ja-CN" altLang="en-US" sz="3200" dirty="0"/>
          </a:p>
        </p:txBody>
      </p:sp>
      <p:sp>
        <p:nvSpPr>
          <p:cNvPr id="3" name="コンテンツ プレースホルダー 2">
            <a:extLst>
              <a:ext uri="{FF2B5EF4-FFF2-40B4-BE49-F238E27FC236}">
                <a16:creationId xmlns:a16="http://schemas.microsoft.com/office/drawing/2014/main" id="{9ECF5E47-F5A9-974A-AFCC-DC1247945BB6}"/>
              </a:ext>
            </a:extLst>
          </p:cNvPr>
          <p:cNvSpPr>
            <a:spLocks noGrp="1"/>
          </p:cNvSpPr>
          <p:nvPr>
            <p:ph idx="1"/>
          </p:nvPr>
        </p:nvSpPr>
        <p:spPr/>
        <p:txBody>
          <a:bodyPr>
            <a:normAutofit/>
          </a:bodyPr>
          <a:lstStyle/>
          <a:p>
            <a:pPr marL="0" indent="0" algn="ctr">
              <a:buNone/>
            </a:pPr>
            <a:r>
              <a:rPr kumimoji="1" lang="en-US" altLang="en-US" sz="2200" dirty="0"/>
              <a:t>Create a busy board. </a:t>
            </a:r>
            <a:r>
              <a:rPr lang="en-US" altLang="en-US" sz="2200" dirty="0"/>
              <a:t>M</a:t>
            </a:r>
            <a:r>
              <a:rPr kumimoji="1" lang="en-US" altLang="en-US" sz="2200" dirty="0"/>
              <a:t>ake it interactive with the Arduino.</a:t>
            </a:r>
          </a:p>
          <a:p>
            <a:pPr marL="0" indent="0">
              <a:buNone/>
            </a:pPr>
            <a:endParaRPr kumimoji="1" lang="ja-CN" altLang="en-US" sz="2200"/>
          </a:p>
        </p:txBody>
      </p:sp>
      <p:sp>
        <p:nvSpPr>
          <p:cNvPr id="4" name="スライド番号プレースホルダー 3">
            <a:extLst>
              <a:ext uri="{FF2B5EF4-FFF2-40B4-BE49-F238E27FC236}">
                <a16:creationId xmlns:a16="http://schemas.microsoft.com/office/drawing/2014/main" id="{033D2425-1D4F-974A-9735-E3A30E35FE6A}"/>
              </a:ext>
            </a:extLst>
          </p:cNvPr>
          <p:cNvSpPr>
            <a:spLocks noGrp="1"/>
          </p:cNvSpPr>
          <p:nvPr>
            <p:ph type="sldNum" sz="quarter" idx="12"/>
          </p:nvPr>
        </p:nvSpPr>
        <p:spPr/>
        <p:txBody>
          <a:bodyPr/>
          <a:lstStyle/>
          <a:p>
            <a:fld id="{D5DDEC14-9F2A-1C40-9F92-7E724392E266}" type="slidenum">
              <a:rPr kumimoji="1" lang="ja-JP" altLang="en-US" smtClean="0"/>
              <a:t>6</a:t>
            </a:fld>
            <a:endParaRPr kumimoji="1" lang="ja-JP" altLang="en-US"/>
          </a:p>
        </p:txBody>
      </p:sp>
      <p:sp>
        <p:nvSpPr>
          <p:cNvPr id="5" name="テキスト ボックス 4">
            <a:extLst>
              <a:ext uri="{FF2B5EF4-FFF2-40B4-BE49-F238E27FC236}">
                <a16:creationId xmlns:a16="http://schemas.microsoft.com/office/drawing/2014/main" id="{9F4ACFC9-755F-5C42-A087-EC9935A2F70E}"/>
              </a:ext>
            </a:extLst>
          </p:cNvPr>
          <p:cNvSpPr txBox="1"/>
          <p:nvPr/>
        </p:nvSpPr>
        <p:spPr>
          <a:xfrm>
            <a:off x="2951018" y="6411954"/>
            <a:ext cx="7452681" cy="253916"/>
          </a:xfrm>
          <a:prstGeom prst="rect">
            <a:avLst/>
          </a:prstGeom>
          <a:noFill/>
        </p:spPr>
        <p:txBody>
          <a:bodyPr wrap="none" rtlCol="0">
            <a:spAutoFit/>
          </a:bodyPr>
          <a:lstStyle/>
          <a:p>
            <a:r>
              <a:rPr kumimoji="1" lang="en-US" altLang="ja-JP" sz="1050" dirty="0">
                <a:latin typeface="Courier New" panose="02070309020205020404" pitchFamily="49" charset="0"/>
                <a:cs typeface="Courier New" panose="02070309020205020404" pitchFamily="49" charset="0"/>
              </a:rPr>
              <a:t>Image</a:t>
            </a:r>
            <a:r>
              <a:rPr kumimoji="1" lang="ja-JP" altLang="en-US" sz="1050">
                <a:latin typeface="Courier New" panose="02070309020205020404" pitchFamily="49" charset="0"/>
                <a:cs typeface="Courier New" panose="02070309020205020404" pitchFamily="49" charset="0"/>
              </a:rPr>
              <a:t>ｓ</a:t>
            </a:r>
            <a:r>
              <a:rPr kumimoji="1" lang="en-US" altLang="ja-JP" sz="1050" dirty="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2"/>
              </a:rPr>
              <a:t>https://www.flickr.com/photos/linearahandmade</a:t>
            </a:r>
            <a:r>
              <a:rPr lang="en-US" altLang="ja-JP" sz="1050" dirty="0">
                <a:latin typeface="Courier New" panose="02070309020205020404" pitchFamily="49" charset="0"/>
                <a:cs typeface="Courier New" panose="02070309020205020404" pitchFamily="49" charset="0"/>
              </a:rPr>
              <a:t> (Attribution 2.0 Generic (CC BY 2.0)</a:t>
            </a:r>
          </a:p>
        </p:txBody>
      </p:sp>
      <p:pic>
        <p:nvPicPr>
          <p:cNvPr id="7" name="図 6" descr="屋内, 項目, テーブル, 吊るす が含まれている画像&#10;&#10;自動的に生成された説明">
            <a:extLst>
              <a:ext uri="{FF2B5EF4-FFF2-40B4-BE49-F238E27FC236}">
                <a16:creationId xmlns:a16="http://schemas.microsoft.com/office/drawing/2014/main" id="{E63B6EA2-C772-F644-9D3F-B4DE54057EE7}"/>
              </a:ext>
            </a:extLst>
          </p:cNvPr>
          <p:cNvPicPr>
            <a:picLocks noChangeAspect="1"/>
          </p:cNvPicPr>
          <p:nvPr/>
        </p:nvPicPr>
        <p:blipFill>
          <a:blip r:embed="rId3"/>
          <a:stretch>
            <a:fillRect/>
          </a:stretch>
        </p:blipFill>
        <p:spPr>
          <a:xfrm>
            <a:off x="4465826" y="2713085"/>
            <a:ext cx="3260348" cy="2433781"/>
          </a:xfrm>
          <a:prstGeom prst="rect">
            <a:avLst/>
          </a:prstGeom>
        </p:spPr>
      </p:pic>
      <p:pic>
        <p:nvPicPr>
          <p:cNvPr id="9" name="図 8" descr="屋内, テーブル, 座る, 小さい が含まれている画像&#10;&#10;自動的に生成された説明">
            <a:extLst>
              <a:ext uri="{FF2B5EF4-FFF2-40B4-BE49-F238E27FC236}">
                <a16:creationId xmlns:a16="http://schemas.microsoft.com/office/drawing/2014/main" id="{8C036975-6A57-D14E-B631-355E922836E7}"/>
              </a:ext>
            </a:extLst>
          </p:cNvPr>
          <p:cNvPicPr>
            <a:picLocks noChangeAspect="1"/>
          </p:cNvPicPr>
          <p:nvPr/>
        </p:nvPicPr>
        <p:blipFill>
          <a:blip r:embed="rId4"/>
          <a:stretch>
            <a:fillRect/>
          </a:stretch>
        </p:blipFill>
        <p:spPr>
          <a:xfrm>
            <a:off x="1117621" y="2713085"/>
            <a:ext cx="3248868" cy="2433781"/>
          </a:xfrm>
          <a:prstGeom prst="rect">
            <a:avLst/>
          </a:prstGeom>
        </p:spPr>
      </p:pic>
      <p:pic>
        <p:nvPicPr>
          <p:cNvPr id="12" name="図 11" descr="屋内, 小さい, 項目, テーブル が含まれている画像&#10;&#10;自動的に生成された説明">
            <a:extLst>
              <a:ext uri="{FF2B5EF4-FFF2-40B4-BE49-F238E27FC236}">
                <a16:creationId xmlns:a16="http://schemas.microsoft.com/office/drawing/2014/main" id="{EB2714DF-202D-C34C-BAF4-62D7E48ACC40}"/>
              </a:ext>
            </a:extLst>
          </p:cNvPr>
          <p:cNvPicPr>
            <a:picLocks noChangeAspect="1"/>
          </p:cNvPicPr>
          <p:nvPr/>
        </p:nvPicPr>
        <p:blipFill>
          <a:blip r:embed="rId5"/>
          <a:stretch>
            <a:fillRect/>
          </a:stretch>
        </p:blipFill>
        <p:spPr>
          <a:xfrm>
            <a:off x="7825511" y="2692689"/>
            <a:ext cx="3334780" cy="2474572"/>
          </a:xfrm>
          <a:prstGeom prst="rect">
            <a:avLst/>
          </a:prstGeom>
        </p:spPr>
      </p:pic>
    </p:spTree>
    <p:extLst>
      <p:ext uri="{BB962C8B-B14F-4D97-AF65-F5344CB8AC3E}">
        <p14:creationId xmlns:p14="http://schemas.microsoft.com/office/powerpoint/2010/main" val="2615160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a:t>Delay Object</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838200" y="2956779"/>
            <a:ext cx="10515600" cy="3220183"/>
          </a:xfrm>
        </p:spPr>
        <p:txBody>
          <a:bodyPr>
            <a:normAutofit fontScale="85000" lnSpcReduction="20000"/>
          </a:bodyPr>
          <a:lstStyle/>
          <a:p>
            <a:r>
              <a:rPr lang="en-US" altLang="ja-JP" dirty="0"/>
              <a:t>What we need to do is to turn the LED off after 2 seconds.</a:t>
            </a:r>
          </a:p>
          <a:p>
            <a:r>
              <a:rPr lang="en-US" altLang="ja-JP" dirty="0"/>
              <a:t>We can use the delay object.</a:t>
            </a:r>
          </a:p>
          <a:p>
            <a:endParaRPr lang="en-US" altLang="ja-JP" dirty="0"/>
          </a:p>
          <a:p>
            <a:r>
              <a:rPr lang="en-US" altLang="ja-JP" dirty="0"/>
              <a:t>When a delay object received a message at its left inlet, it sends out it from its outlet after the given duration (in </a:t>
            </a:r>
            <a:r>
              <a:rPr lang="en-US" altLang="ja-JP" dirty="0" err="1"/>
              <a:t>msec</a:t>
            </a:r>
            <a:r>
              <a:rPr lang="en-US" altLang="ja-JP" dirty="0"/>
              <a:t>).</a:t>
            </a:r>
          </a:p>
          <a:p>
            <a:endParaRPr lang="en-US" altLang="ja-JP" dirty="0"/>
          </a:p>
          <a:p>
            <a:r>
              <a:rPr lang="en-US" altLang="ja-JP" dirty="0"/>
              <a:t>In the above example, it delays 2000 </a:t>
            </a:r>
            <a:r>
              <a:rPr lang="en-US" altLang="ja-JP" dirty="0" err="1"/>
              <a:t>msec</a:t>
            </a:r>
            <a:r>
              <a:rPr lang="en-US" altLang="ja-JP" dirty="0"/>
              <a:t> (= 2.0 sec).</a:t>
            </a:r>
          </a:p>
          <a:p>
            <a:endParaRPr lang="en-US" altLang="ja-JP" dirty="0"/>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60</a:t>
            </a:fld>
            <a:endParaRPr kumimoji="1" lang="ja-JP" altLang="en-US"/>
          </a:p>
        </p:txBody>
      </p:sp>
      <p:pic>
        <p:nvPicPr>
          <p:cNvPr id="6" name="図 5">
            <a:extLst>
              <a:ext uri="{FF2B5EF4-FFF2-40B4-BE49-F238E27FC236}">
                <a16:creationId xmlns:a16="http://schemas.microsoft.com/office/drawing/2014/main" id="{C3F2AF71-4CE9-7F4C-8DC5-07D54E06C168}"/>
              </a:ext>
            </a:extLst>
          </p:cNvPr>
          <p:cNvPicPr>
            <a:picLocks noChangeAspect="1"/>
          </p:cNvPicPr>
          <p:nvPr/>
        </p:nvPicPr>
        <p:blipFill>
          <a:blip r:embed="rId2"/>
          <a:stretch>
            <a:fillRect/>
          </a:stretch>
        </p:blipFill>
        <p:spPr>
          <a:xfrm>
            <a:off x="932434" y="2009587"/>
            <a:ext cx="4060190" cy="628292"/>
          </a:xfrm>
          <a:prstGeom prst="rect">
            <a:avLst/>
          </a:prstGeom>
        </p:spPr>
      </p:pic>
    </p:spTree>
    <p:extLst>
      <p:ext uri="{BB962C8B-B14F-4D97-AF65-F5344CB8AC3E}">
        <p14:creationId xmlns:p14="http://schemas.microsoft.com/office/powerpoint/2010/main" val="4221490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lang="en-US" altLang="ja-JP" dirty="0"/>
              <a:t>Exercise 01</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5867400" y="1825625"/>
            <a:ext cx="5486400" cy="4351338"/>
          </a:xfrm>
        </p:spPr>
        <p:txBody>
          <a:bodyPr/>
          <a:lstStyle/>
          <a:p>
            <a:r>
              <a:rPr lang="en-US" altLang="ja-JP" dirty="0"/>
              <a:t>Modify Example 02 with a delay object.</a:t>
            </a:r>
          </a:p>
          <a:p>
            <a:endParaRPr lang="en-US" altLang="ja-JP" dirty="0"/>
          </a:p>
          <a:p>
            <a:r>
              <a:rPr lang="en-US" altLang="ja-JP" dirty="0"/>
              <a:t>Let the LED light up for 2 seconds and then turn it off.</a:t>
            </a:r>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61</a:t>
            </a:fld>
            <a:endParaRPr kumimoji="1" lang="ja-JP" altLang="en-US"/>
          </a:p>
        </p:txBody>
      </p:sp>
      <p:pic>
        <p:nvPicPr>
          <p:cNvPr id="10" name="図 9" descr="挿絵 が含まれている画像&#10;&#10;自動的に生成された説明">
            <a:extLst>
              <a:ext uri="{FF2B5EF4-FFF2-40B4-BE49-F238E27FC236}">
                <a16:creationId xmlns:a16="http://schemas.microsoft.com/office/drawing/2014/main" id="{7F04EF98-F310-4D49-8DD1-65095AE788A8}"/>
              </a:ext>
            </a:extLst>
          </p:cNvPr>
          <p:cNvPicPr>
            <a:picLocks noChangeAspect="1"/>
          </p:cNvPicPr>
          <p:nvPr/>
        </p:nvPicPr>
        <p:blipFill>
          <a:blip r:embed="rId2"/>
          <a:stretch>
            <a:fillRect/>
          </a:stretch>
        </p:blipFill>
        <p:spPr>
          <a:xfrm>
            <a:off x="838200" y="1825625"/>
            <a:ext cx="4748784" cy="2275459"/>
          </a:xfrm>
          <a:prstGeom prst="rect">
            <a:avLst/>
          </a:prstGeom>
        </p:spPr>
      </p:pic>
    </p:spTree>
    <p:extLst>
      <p:ext uri="{BB962C8B-B14F-4D97-AF65-F5344CB8AC3E}">
        <p14:creationId xmlns:p14="http://schemas.microsoft.com/office/powerpoint/2010/main" val="2235786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936B7-902E-3B4A-89F6-7AEF14C67DA6}"/>
              </a:ext>
            </a:extLst>
          </p:cNvPr>
          <p:cNvSpPr>
            <a:spLocks noGrp="1"/>
          </p:cNvSpPr>
          <p:nvPr>
            <p:ph type="title"/>
          </p:nvPr>
        </p:nvSpPr>
        <p:spPr/>
        <p:txBody>
          <a:bodyPr/>
          <a:lstStyle/>
          <a:p>
            <a:r>
              <a:rPr lang="en-US" altLang="ja-JP" dirty="0" err="1"/>
              <a:t>Ardestan</a:t>
            </a:r>
            <a:r>
              <a:rPr lang="en-US" altLang="ja-JP" dirty="0"/>
              <a:t>: Example 03</a:t>
            </a:r>
            <a:endParaRPr kumimoji="1" lang="ja-JP" altLang="en-US"/>
          </a:p>
        </p:txBody>
      </p:sp>
      <p:sp>
        <p:nvSpPr>
          <p:cNvPr id="3" name="コンテンツ プレースホルダー 2">
            <a:extLst>
              <a:ext uri="{FF2B5EF4-FFF2-40B4-BE49-F238E27FC236}">
                <a16:creationId xmlns:a16="http://schemas.microsoft.com/office/drawing/2014/main" id="{A4C9FC88-6CE1-E242-9898-288A3DB7F0B4}"/>
              </a:ext>
            </a:extLst>
          </p:cNvPr>
          <p:cNvSpPr>
            <a:spLocks noGrp="1"/>
          </p:cNvSpPr>
          <p:nvPr>
            <p:ph idx="1"/>
          </p:nvPr>
        </p:nvSpPr>
        <p:spPr>
          <a:xfrm>
            <a:off x="5590435" y="1825625"/>
            <a:ext cx="5763365" cy="4351338"/>
          </a:xfrm>
        </p:spPr>
        <p:txBody>
          <a:bodyPr>
            <a:normAutofit/>
          </a:bodyPr>
          <a:lstStyle/>
          <a:p>
            <a:r>
              <a:rPr lang="en-US" altLang="ja-JP" dirty="0"/>
              <a:t>This is one of the possible answers to Exercise 01.</a:t>
            </a:r>
          </a:p>
          <a:p>
            <a:endParaRPr kumimoji="1" lang="en-US" altLang="ja-JP" dirty="0"/>
          </a:p>
        </p:txBody>
      </p:sp>
      <p:sp>
        <p:nvSpPr>
          <p:cNvPr id="4" name="スライド番号プレースホルダー 3">
            <a:extLst>
              <a:ext uri="{FF2B5EF4-FFF2-40B4-BE49-F238E27FC236}">
                <a16:creationId xmlns:a16="http://schemas.microsoft.com/office/drawing/2014/main" id="{3A23F1BC-ED18-C445-9788-0B598DAB995E}"/>
              </a:ext>
            </a:extLst>
          </p:cNvPr>
          <p:cNvSpPr>
            <a:spLocks noGrp="1"/>
          </p:cNvSpPr>
          <p:nvPr>
            <p:ph type="sldNum" sz="quarter" idx="12"/>
          </p:nvPr>
        </p:nvSpPr>
        <p:spPr/>
        <p:txBody>
          <a:bodyPr/>
          <a:lstStyle/>
          <a:p>
            <a:fld id="{D5DDEC14-9F2A-1C40-9F92-7E724392E266}" type="slidenum">
              <a:rPr kumimoji="1" lang="ja-JP" altLang="en-US" smtClean="0"/>
              <a:t>62</a:t>
            </a:fld>
            <a:endParaRPr kumimoji="1" lang="ja-JP" altLang="en-US"/>
          </a:p>
        </p:txBody>
      </p:sp>
      <p:pic>
        <p:nvPicPr>
          <p:cNvPr id="6" name="図 5" descr="文字が書かれているスクリーンショット&#10;&#10;自動的に生成された説明">
            <a:extLst>
              <a:ext uri="{FF2B5EF4-FFF2-40B4-BE49-F238E27FC236}">
                <a16:creationId xmlns:a16="http://schemas.microsoft.com/office/drawing/2014/main" id="{D9DF24FF-B38E-EF43-8A04-FE6DCEA1D2B2}"/>
              </a:ext>
            </a:extLst>
          </p:cNvPr>
          <p:cNvPicPr>
            <a:picLocks noChangeAspect="1"/>
          </p:cNvPicPr>
          <p:nvPr/>
        </p:nvPicPr>
        <p:blipFill>
          <a:blip r:embed="rId2"/>
          <a:stretch>
            <a:fillRect/>
          </a:stretch>
        </p:blipFill>
        <p:spPr>
          <a:xfrm>
            <a:off x="907034" y="1915161"/>
            <a:ext cx="4725670" cy="2321824"/>
          </a:xfrm>
          <a:prstGeom prst="rect">
            <a:avLst/>
          </a:prstGeom>
        </p:spPr>
      </p:pic>
    </p:spTree>
    <p:extLst>
      <p:ext uri="{BB962C8B-B14F-4D97-AF65-F5344CB8AC3E}">
        <p14:creationId xmlns:p14="http://schemas.microsoft.com/office/powerpoint/2010/main" val="346032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1ED883-628D-5143-A5FC-74D89B35A373}"/>
              </a:ext>
            </a:extLst>
          </p:cNvPr>
          <p:cNvSpPr>
            <a:spLocks noGrp="1"/>
          </p:cNvSpPr>
          <p:nvPr>
            <p:ph type="title"/>
          </p:nvPr>
        </p:nvSpPr>
        <p:spPr/>
        <p:txBody>
          <a:bodyPr/>
          <a:lstStyle/>
          <a:p>
            <a:r>
              <a:rPr kumimoji="1" lang="en-US" altLang="ja-JP" dirty="0"/>
              <a:t>Metro Object</a:t>
            </a:r>
            <a:endParaRPr kumimoji="1" lang="ja-JP" altLang="en-US"/>
          </a:p>
        </p:txBody>
      </p:sp>
      <p:sp>
        <p:nvSpPr>
          <p:cNvPr id="3" name="コンテンツ プレースホルダー 2">
            <a:extLst>
              <a:ext uri="{FF2B5EF4-FFF2-40B4-BE49-F238E27FC236}">
                <a16:creationId xmlns:a16="http://schemas.microsoft.com/office/drawing/2014/main" id="{3875D282-4027-B24D-8E8C-CAAF66920EB3}"/>
              </a:ext>
            </a:extLst>
          </p:cNvPr>
          <p:cNvSpPr>
            <a:spLocks noGrp="1"/>
          </p:cNvSpPr>
          <p:nvPr>
            <p:ph idx="1"/>
          </p:nvPr>
        </p:nvSpPr>
        <p:spPr>
          <a:xfrm>
            <a:off x="838200" y="2956779"/>
            <a:ext cx="10515600" cy="3220183"/>
          </a:xfrm>
        </p:spPr>
        <p:txBody>
          <a:bodyPr>
            <a:normAutofit fontScale="92500" lnSpcReduction="10000"/>
          </a:bodyPr>
          <a:lstStyle/>
          <a:p>
            <a:r>
              <a:rPr lang="en-US" altLang="ja-JP" dirty="0"/>
              <a:t>When a metro object received a symbol </a:t>
            </a:r>
            <a:r>
              <a:rPr lang="en-US" altLang="ja-JP" dirty="0" err="1"/>
              <a:t>message:</a:t>
            </a:r>
            <a:r>
              <a:rPr lang="en-US" altLang="ja-JP" i="1" dirty="0" err="1"/>
              <a:t>start</a:t>
            </a:r>
            <a:r>
              <a:rPr lang="en-US" altLang="ja-JP" dirty="0"/>
              <a:t> at its left inlet, it repeatedly sends out a ‘bang’ message at the given period.</a:t>
            </a:r>
          </a:p>
          <a:p>
            <a:r>
              <a:rPr lang="en-US" altLang="ja-JP" dirty="0"/>
              <a:t>When it receives a symbol </a:t>
            </a:r>
            <a:r>
              <a:rPr lang="en-US" altLang="ja-JP" dirty="0" err="1"/>
              <a:t>message:</a:t>
            </a:r>
            <a:r>
              <a:rPr lang="en-US" altLang="ja-JP" i="1" dirty="0" err="1"/>
              <a:t>stop</a:t>
            </a:r>
            <a:r>
              <a:rPr lang="en-US" altLang="ja-JP" dirty="0"/>
              <a:t> at its left inlet, it stops sending out a ‘bang’ message.</a:t>
            </a:r>
          </a:p>
          <a:p>
            <a:endParaRPr lang="en-US" altLang="ja-JP" dirty="0"/>
          </a:p>
          <a:p>
            <a:r>
              <a:rPr lang="en-US" altLang="ja-JP" dirty="0"/>
              <a:t>In the above example, the period is 2000 </a:t>
            </a:r>
            <a:r>
              <a:rPr lang="en-US" altLang="ja-JP" dirty="0" err="1"/>
              <a:t>msec</a:t>
            </a:r>
            <a:r>
              <a:rPr lang="en-US" altLang="ja-JP" dirty="0"/>
              <a:t> (= 2.0 sec).</a:t>
            </a:r>
          </a:p>
          <a:p>
            <a:endParaRPr lang="en-US" altLang="ja-JP" dirty="0"/>
          </a:p>
        </p:txBody>
      </p:sp>
      <p:sp>
        <p:nvSpPr>
          <p:cNvPr id="4" name="スライド番号プレースホルダー 3">
            <a:extLst>
              <a:ext uri="{FF2B5EF4-FFF2-40B4-BE49-F238E27FC236}">
                <a16:creationId xmlns:a16="http://schemas.microsoft.com/office/drawing/2014/main" id="{EBFCDE1D-F327-8C45-A7B0-83B5F99CDA7C}"/>
              </a:ext>
            </a:extLst>
          </p:cNvPr>
          <p:cNvSpPr>
            <a:spLocks noGrp="1"/>
          </p:cNvSpPr>
          <p:nvPr>
            <p:ph type="sldNum" sz="quarter" idx="12"/>
          </p:nvPr>
        </p:nvSpPr>
        <p:spPr/>
        <p:txBody>
          <a:bodyPr/>
          <a:lstStyle/>
          <a:p>
            <a:fld id="{D5DDEC14-9F2A-1C40-9F92-7E724392E266}" type="slidenum">
              <a:rPr kumimoji="1" lang="ja-JP" altLang="en-US" smtClean="0"/>
              <a:t>63</a:t>
            </a:fld>
            <a:endParaRPr kumimoji="1" lang="ja-JP" altLang="en-US"/>
          </a:p>
        </p:txBody>
      </p:sp>
      <p:pic>
        <p:nvPicPr>
          <p:cNvPr id="7" name="図 6" descr="挿絵 が含まれている画像&#10;&#10;自動的に生成された説明">
            <a:extLst>
              <a:ext uri="{FF2B5EF4-FFF2-40B4-BE49-F238E27FC236}">
                <a16:creationId xmlns:a16="http://schemas.microsoft.com/office/drawing/2014/main" id="{FFD358FC-3A6D-8A44-A39E-578C49CEB815}"/>
              </a:ext>
            </a:extLst>
          </p:cNvPr>
          <p:cNvPicPr>
            <a:picLocks noChangeAspect="1"/>
          </p:cNvPicPr>
          <p:nvPr/>
        </p:nvPicPr>
        <p:blipFill>
          <a:blip r:embed="rId2"/>
          <a:stretch>
            <a:fillRect/>
          </a:stretch>
        </p:blipFill>
        <p:spPr>
          <a:xfrm>
            <a:off x="1004570" y="1924817"/>
            <a:ext cx="5091430" cy="797832"/>
          </a:xfrm>
          <a:prstGeom prst="rect">
            <a:avLst/>
          </a:prstGeom>
        </p:spPr>
      </p:pic>
    </p:spTree>
    <p:extLst>
      <p:ext uri="{BB962C8B-B14F-4D97-AF65-F5344CB8AC3E}">
        <p14:creationId xmlns:p14="http://schemas.microsoft.com/office/powerpoint/2010/main" val="24021945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936B7-902E-3B4A-89F6-7AEF14C67DA6}"/>
              </a:ext>
            </a:extLst>
          </p:cNvPr>
          <p:cNvSpPr>
            <a:spLocks noGrp="1"/>
          </p:cNvSpPr>
          <p:nvPr>
            <p:ph type="title"/>
          </p:nvPr>
        </p:nvSpPr>
        <p:spPr/>
        <p:txBody>
          <a:bodyPr/>
          <a:lstStyle/>
          <a:p>
            <a:r>
              <a:rPr lang="en-US" altLang="ja-JP" dirty="0"/>
              <a:t>Exercise 02</a:t>
            </a:r>
            <a:endParaRPr kumimoji="1" lang="ja-JP" altLang="en-US"/>
          </a:p>
        </p:txBody>
      </p:sp>
      <p:sp>
        <p:nvSpPr>
          <p:cNvPr id="3" name="コンテンツ プレースホルダー 2">
            <a:extLst>
              <a:ext uri="{FF2B5EF4-FFF2-40B4-BE49-F238E27FC236}">
                <a16:creationId xmlns:a16="http://schemas.microsoft.com/office/drawing/2014/main" id="{A4C9FC88-6CE1-E242-9898-288A3DB7F0B4}"/>
              </a:ext>
            </a:extLst>
          </p:cNvPr>
          <p:cNvSpPr>
            <a:spLocks noGrp="1"/>
          </p:cNvSpPr>
          <p:nvPr>
            <p:ph idx="1"/>
          </p:nvPr>
        </p:nvSpPr>
        <p:spPr>
          <a:xfrm>
            <a:off x="5590435" y="1825625"/>
            <a:ext cx="5763365" cy="4351338"/>
          </a:xfrm>
        </p:spPr>
        <p:txBody>
          <a:bodyPr>
            <a:normAutofit/>
          </a:bodyPr>
          <a:lstStyle/>
          <a:p>
            <a:r>
              <a:rPr lang="en-US" altLang="ja-JP" dirty="0"/>
              <a:t>Modify the left example with a metro object and one more symbol object to blink LED at the period of two seconds (1000 </a:t>
            </a:r>
            <a:r>
              <a:rPr lang="en-US" altLang="ja-JP" dirty="0" err="1"/>
              <a:t>msec</a:t>
            </a:r>
            <a:r>
              <a:rPr lang="en-US" altLang="ja-JP" dirty="0"/>
              <a:t> on + 1000 </a:t>
            </a:r>
            <a:r>
              <a:rPr lang="en-US" altLang="ja-JP" dirty="0" err="1"/>
              <a:t>msec</a:t>
            </a:r>
            <a:r>
              <a:rPr lang="en-US" altLang="ja-JP" dirty="0"/>
              <a:t> off).</a:t>
            </a:r>
          </a:p>
          <a:p>
            <a:endParaRPr kumimoji="1" lang="en-US" altLang="ja-JP" dirty="0"/>
          </a:p>
        </p:txBody>
      </p:sp>
      <p:sp>
        <p:nvSpPr>
          <p:cNvPr id="4" name="スライド番号プレースホルダー 3">
            <a:extLst>
              <a:ext uri="{FF2B5EF4-FFF2-40B4-BE49-F238E27FC236}">
                <a16:creationId xmlns:a16="http://schemas.microsoft.com/office/drawing/2014/main" id="{3A23F1BC-ED18-C445-9788-0B598DAB995E}"/>
              </a:ext>
            </a:extLst>
          </p:cNvPr>
          <p:cNvSpPr>
            <a:spLocks noGrp="1"/>
          </p:cNvSpPr>
          <p:nvPr>
            <p:ph type="sldNum" sz="quarter" idx="12"/>
          </p:nvPr>
        </p:nvSpPr>
        <p:spPr/>
        <p:txBody>
          <a:bodyPr/>
          <a:lstStyle/>
          <a:p>
            <a:fld id="{D5DDEC14-9F2A-1C40-9F92-7E724392E266}" type="slidenum">
              <a:rPr kumimoji="1" lang="ja-JP" altLang="en-US" smtClean="0"/>
              <a:t>64</a:t>
            </a:fld>
            <a:endParaRPr kumimoji="1" lang="ja-JP" altLang="en-US"/>
          </a:p>
        </p:txBody>
      </p:sp>
      <p:pic>
        <p:nvPicPr>
          <p:cNvPr id="6" name="図 5" descr="文字が書かれているスクリーンショット&#10;&#10;自動的に生成された説明">
            <a:extLst>
              <a:ext uri="{FF2B5EF4-FFF2-40B4-BE49-F238E27FC236}">
                <a16:creationId xmlns:a16="http://schemas.microsoft.com/office/drawing/2014/main" id="{D9DF24FF-B38E-EF43-8A04-FE6DCEA1D2B2}"/>
              </a:ext>
            </a:extLst>
          </p:cNvPr>
          <p:cNvPicPr>
            <a:picLocks noChangeAspect="1"/>
          </p:cNvPicPr>
          <p:nvPr/>
        </p:nvPicPr>
        <p:blipFill>
          <a:blip r:embed="rId2"/>
          <a:stretch>
            <a:fillRect/>
          </a:stretch>
        </p:blipFill>
        <p:spPr>
          <a:xfrm>
            <a:off x="907034" y="1915161"/>
            <a:ext cx="4725670" cy="2321824"/>
          </a:xfrm>
          <a:prstGeom prst="rect">
            <a:avLst/>
          </a:prstGeom>
        </p:spPr>
      </p:pic>
    </p:spTree>
    <p:extLst>
      <p:ext uri="{BB962C8B-B14F-4D97-AF65-F5344CB8AC3E}">
        <p14:creationId xmlns:p14="http://schemas.microsoft.com/office/powerpoint/2010/main" val="4182058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069BC4-83AF-1E4B-9AC9-4994CC97C51D}"/>
              </a:ext>
            </a:extLst>
          </p:cNvPr>
          <p:cNvSpPr>
            <a:spLocks noGrp="1"/>
          </p:cNvSpPr>
          <p:nvPr>
            <p:ph type="title"/>
          </p:nvPr>
        </p:nvSpPr>
        <p:spPr/>
        <p:txBody>
          <a:bodyPr/>
          <a:lstStyle/>
          <a:p>
            <a:r>
              <a:rPr lang="en-US" altLang="ja-JP" dirty="0" err="1"/>
              <a:t>Ardestan</a:t>
            </a:r>
            <a:r>
              <a:rPr lang="en-US" altLang="ja-JP" dirty="0"/>
              <a:t>: Example 04</a:t>
            </a:r>
            <a:endParaRPr kumimoji="1" lang="ja-JP" altLang="en-US"/>
          </a:p>
        </p:txBody>
      </p:sp>
      <p:sp>
        <p:nvSpPr>
          <p:cNvPr id="3" name="コンテンツ プレースホルダー 2">
            <a:extLst>
              <a:ext uri="{FF2B5EF4-FFF2-40B4-BE49-F238E27FC236}">
                <a16:creationId xmlns:a16="http://schemas.microsoft.com/office/drawing/2014/main" id="{DAE1B49A-A25C-0840-9996-712D25E19030}"/>
              </a:ext>
            </a:extLst>
          </p:cNvPr>
          <p:cNvSpPr>
            <a:spLocks noGrp="1"/>
          </p:cNvSpPr>
          <p:nvPr>
            <p:ph idx="1"/>
          </p:nvPr>
        </p:nvSpPr>
        <p:spPr>
          <a:xfrm>
            <a:off x="6096000" y="1825625"/>
            <a:ext cx="5257800" cy="4351338"/>
          </a:xfrm>
        </p:spPr>
        <p:txBody>
          <a:bodyPr/>
          <a:lstStyle/>
          <a:p>
            <a:r>
              <a:rPr lang="en-US" altLang="ja-JP" dirty="0"/>
              <a:t>Here is the one of the possible answers.</a:t>
            </a:r>
          </a:p>
          <a:p>
            <a:endParaRPr kumimoji="1"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3A432807-BBE9-4F41-85DE-908E8CF209C5}"/>
              </a:ext>
            </a:extLst>
          </p:cNvPr>
          <p:cNvSpPr>
            <a:spLocks noGrp="1"/>
          </p:cNvSpPr>
          <p:nvPr>
            <p:ph type="sldNum" sz="quarter" idx="12"/>
          </p:nvPr>
        </p:nvSpPr>
        <p:spPr/>
        <p:txBody>
          <a:bodyPr/>
          <a:lstStyle/>
          <a:p>
            <a:fld id="{D5DDEC14-9F2A-1C40-9F92-7E724392E266}" type="slidenum">
              <a:rPr kumimoji="1" lang="ja-JP" altLang="en-US" smtClean="0"/>
              <a:t>65</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3B219896-FF07-1649-A494-AB44A6FF2466}"/>
              </a:ext>
            </a:extLst>
          </p:cNvPr>
          <p:cNvPicPr>
            <a:picLocks noChangeAspect="1"/>
          </p:cNvPicPr>
          <p:nvPr/>
        </p:nvPicPr>
        <p:blipFill>
          <a:blip r:embed="rId2"/>
          <a:stretch>
            <a:fillRect/>
          </a:stretch>
        </p:blipFill>
        <p:spPr>
          <a:xfrm>
            <a:off x="838200" y="1825625"/>
            <a:ext cx="4948004" cy="3965340"/>
          </a:xfrm>
          <a:prstGeom prst="rect">
            <a:avLst/>
          </a:prstGeom>
        </p:spPr>
      </p:pic>
    </p:spTree>
    <p:extLst>
      <p:ext uri="{BB962C8B-B14F-4D97-AF65-F5344CB8AC3E}">
        <p14:creationId xmlns:p14="http://schemas.microsoft.com/office/powerpoint/2010/main" val="1344029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lang="en-US" altLang="ja-JP" dirty="0"/>
              <a:t>What We Learned 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55000" lnSpcReduction="20000"/>
          </a:bodyPr>
          <a:lstStyle/>
          <a:p>
            <a:r>
              <a:rPr lang="en-US" altLang="ja-JP" dirty="0">
                <a:solidFill>
                  <a:srgbClr val="FF0000"/>
                </a:solidFill>
                <a:latin typeface="Courier New" panose="02070309020205020404" pitchFamily="49" charset="0"/>
                <a:cs typeface="Courier New" panose="02070309020205020404" pitchFamily="49" charset="0"/>
              </a:rPr>
              <a:t>Introduction to </a:t>
            </a:r>
            <a:br>
              <a:rPr lang="en-US" altLang="ja-JP" dirty="0">
                <a:solidFill>
                  <a:srgbClr val="FF0000"/>
                </a:solidFill>
                <a:latin typeface="Courier New" panose="02070309020205020404" pitchFamily="49" charset="0"/>
                <a:cs typeface="Courier New" panose="02070309020205020404" pitchFamily="49" charset="0"/>
              </a:rPr>
            </a:br>
            <a:r>
              <a:rPr lang="en-US" altLang="ja-JP" dirty="0">
                <a:solidFill>
                  <a:srgbClr val="FF0000"/>
                </a:solidFill>
                <a:latin typeface="Courier New" panose="02070309020205020404" pitchFamily="49" charset="0"/>
                <a:cs typeface="Courier New" panose="02070309020205020404" pitchFamily="49" charset="0"/>
              </a:rPr>
              <a:t>the </a:t>
            </a:r>
            <a:r>
              <a:rPr lang="en-US" altLang="ja-JP" dirty="0" err="1">
                <a:solidFill>
                  <a:srgbClr val="FF0000"/>
                </a:solidFill>
                <a:latin typeface="Courier New" panose="02070309020205020404" pitchFamily="49" charset="0"/>
                <a:cs typeface="Courier New" panose="02070309020205020404" pitchFamily="49" charset="0"/>
              </a:rPr>
              <a:t>Ardestan</a:t>
            </a:r>
            <a:r>
              <a:rPr lang="en-US" altLang="ja-JP" dirty="0">
                <a:solidFill>
                  <a:srgbClr val="FF0000"/>
                </a:solidFill>
                <a:latin typeface="Courier New" panose="02070309020205020404" pitchFamily="49" charset="0"/>
                <a:cs typeface="Courier New" panose="02070309020205020404" pitchFamily="49" charset="0"/>
              </a:rPr>
              <a:t> Visual Programming Language</a:t>
            </a:r>
          </a:p>
          <a:p>
            <a:pPr lvl="1"/>
            <a:r>
              <a:rPr lang="en-US" altLang="ja-JP" sz="2200" dirty="0">
                <a:solidFill>
                  <a:srgbClr val="FF0000"/>
                </a:solidFill>
                <a:latin typeface="Courier New" panose="02070309020205020404" pitchFamily="49" charset="0"/>
                <a:cs typeface="Courier New" panose="02070309020205020404" pitchFamily="49" charset="0"/>
              </a:rPr>
              <a:t>object boxes and connections</a:t>
            </a:r>
          </a:p>
          <a:p>
            <a:pPr lvl="1"/>
            <a:r>
              <a:rPr lang="en-US" altLang="ja-JP" sz="2200" dirty="0">
                <a:solidFill>
                  <a:srgbClr val="FF0000"/>
                </a:solidFill>
                <a:latin typeface="Courier New" panose="02070309020205020404" pitchFamily="49" charset="0"/>
                <a:cs typeface="Courier New" panose="02070309020205020404" pitchFamily="49" charset="0"/>
              </a:rPr>
              <a:t>inlets</a:t>
            </a:r>
            <a:r>
              <a:rPr lang="ja-JP" altLang="en-US" sz="2200">
                <a:solidFill>
                  <a:srgbClr val="FF0000"/>
                </a:solidFill>
                <a:latin typeface="Courier New" panose="02070309020205020404" pitchFamily="49" charset="0"/>
                <a:cs typeface="Courier New" panose="02070309020205020404" pitchFamily="49" charset="0"/>
              </a:rPr>
              <a:t> </a:t>
            </a:r>
            <a:r>
              <a:rPr lang="en-US" altLang="ja-JP" sz="2200" dirty="0">
                <a:solidFill>
                  <a:srgbClr val="FF0000"/>
                </a:solidFill>
                <a:latin typeface="Courier New" panose="02070309020205020404" pitchFamily="49" charset="0"/>
                <a:cs typeface="Courier New" panose="02070309020205020404" pitchFamily="49" charset="0"/>
              </a:rPr>
              <a:t>and outlets</a:t>
            </a:r>
          </a:p>
          <a:p>
            <a:pPr lvl="1"/>
            <a:r>
              <a:rPr lang="en-US" altLang="ja-JP" sz="2200" dirty="0">
                <a:solidFill>
                  <a:srgbClr val="FF0000"/>
                </a:solidFill>
                <a:latin typeface="Courier New" panose="02070309020205020404" pitchFamily="49" charset="0"/>
                <a:cs typeface="Courier New" panose="02070309020205020404" pitchFamily="49" charset="0"/>
              </a:rPr>
              <a:t>arguments</a:t>
            </a:r>
          </a:p>
          <a:p>
            <a:pPr lvl="1"/>
            <a:r>
              <a:rPr lang="en-US" altLang="ja-JP" sz="2200" dirty="0">
                <a:solidFill>
                  <a:srgbClr val="FF0000"/>
                </a:solidFill>
                <a:latin typeface="Courier New" panose="02070309020205020404" pitchFamily="49" charset="0"/>
                <a:cs typeface="Courier New" panose="02070309020205020404" pitchFamily="49" charset="0"/>
              </a:rPr>
              <a:t>messages</a:t>
            </a:r>
          </a:p>
          <a:p>
            <a:pPr lvl="1"/>
            <a:r>
              <a:rPr lang="en-US" altLang="ja-JP" sz="2200" dirty="0" err="1">
                <a:solidFill>
                  <a:srgbClr val="FF0000"/>
                </a:solidFill>
                <a:latin typeface="Courier New" panose="02070309020205020404" pitchFamily="49" charset="0"/>
                <a:cs typeface="Courier New" panose="02070309020205020404" pitchFamily="49" charset="0"/>
              </a:rPr>
              <a:t>loadbang</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symbol object</a:t>
            </a:r>
          </a:p>
          <a:p>
            <a:pPr lvl="1"/>
            <a:r>
              <a:rPr lang="en-US" altLang="ja-JP" sz="2200" dirty="0" err="1">
                <a:solidFill>
                  <a:srgbClr val="FF0000"/>
                </a:solidFill>
                <a:latin typeface="Courier New" panose="02070309020205020404" pitchFamily="49" charset="0"/>
                <a:cs typeface="Courier New" panose="02070309020205020404" pitchFamily="49" charset="0"/>
              </a:rPr>
              <a:t>dout</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depth-first message-passing</a:t>
            </a:r>
          </a:p>
          <a:p>
            <a:pPr lvl="1"/>
            <a:r>
              <a:rPr lang="en-US" altLang="ja-JP" sz="2200" dirty="0">
                <a:solidFill>
                  <a:srgbClr val="FF0000"/>
                </a:solidFill>
                <a:latin typeface="Courier New" panose="02070309020205020404" pitchFamily="49" charset="0"/>
                <a:cs typeface="Courier New" panose="02070309020205020404" pitchFamily="49" charset="0"/>
              </a:rPr>
              <a:t>hot and cold inlets</a:t>
            </a:r>
          </a:p>
          <a:p>
            <a:r>
              <a:rPr lang="en-US" altLang="ja-JP" dirty="0">
                <a:solidFill>
                  <a:srgbClr val="FF0000"/>
                </a:solidFill>
                <a:latin typeface="Courier New" panose="02070309020205020404" pitchFamily="49" charset="0"/>
                <a:cs typeface="Courier New" panose="02070309020205020404" pitchFamily="49" charset="0"/>
              </a:rPr>
              <a:t>Timing objects</a:t>
            </a:r>
          </a:p>
          <a:p>
            <a:pPr lvl="1"/>
            <a:r>
              <a:rPr lang="en-US" altLang="ja-JP" sz="2200" dirty="0">
                <a:solidFill>
                  <a:srgbClr val="FF0000"/>
                </a:solidFill>
                <a:latin typeface="Courier New" panose="02070309020205020404" pitchFamily="49" charset="0"/>
                <a:cs typeface="Courier New" panose="02070309020205020404" pitchFamily="49" charset="0"/>
              </a:rPr>
              <a:t>delay object</a:t>
            </a:r>
          </a:p>
          <a:p>
            <a:pPr lvl="1"/>
            <a:r>
              <a:rPr lang="en-US" altLang="ja-JP" sz="2200" dirty="0">
                <a:solidFill>
                  <a:srgbClr val="FF0000"/>
                </a:solidFill>
                <a:latin typeface="Courier New" panose="02070309020205020404" pitchFamily="49" charset="0"/>
                <a:cs typeface="Courier New" panose="02070309020205020404" pitchFamily="49" charset="0"/>
              </a:rPr>
              <a:t>metro object</a:t>
            </a:r>
          </a:p>
          <a:p>
            <a:r>
              <a:rPr lang="en-US" altLang="ja-JP" dirty="0">
                <a:latin typeface="Courier New" panose="02070309020205020404" pitchFamily="49" charset="0"/>
                <a:cs typeface="Courier New" panose="02070309020205020404" pitchFamily="49" charset="0"/>
              </a:rPr>
              <a:t>Digital Output</a:t>
            </a:r>
          </a:p>
          <a:p>
            <a:pPr lvl="1"/>
            <a:r>
              <a:rPr lang="en-US" altLang="ja-JP" sz="2200" dirty="0">
                <a:latin typeface="Courier New" panose="02070309020205020404" pitchFamily="49" charset="0"/>
                <a:cs typeface="Courier New" panose="02070309020205020404" pitchFamily="49" charset="0"/>
              </a:rPr>
              <a:t>Ohm’s law</a:t>
            </a:r>
          </a:p>
          <a:p>
            <a:pPr lvl="1"/>
            <a:r>
              <a:rPr lang="en-US" altLang="ja-JP" sz="2200" dirty="0">
                <a:latin typeface="Courier New" panose="02070309020205020404" pitchFamily="49" charset="0"/>
                <a:cs typeface="Courier New" panose="02070309020205020404" pitchFamily="49" charset="0"/>
              </a:rPr>
              <a:t>resistor</a:t>
            </a:r>
          </a:p>
          <a:p>
            <a:pPr lvl="1"/>
            <a:r>
              <a:rPr lang="en-US" altLang="ja-JP" sz="2200" dirty="0">
                <a:latin typeface="Courier New" panose="02070309020205020404" pitchFamily="49" charset="0"/>
                <a:cs typeface="Courier New" panose="02070309020205020404" pitchFamily="49" charset="0"/>
              </a:rPr>
              <a:t>breadboard </a:t>
            </a:r>
          </a:p>
          <a:p>
            <a:pPr lvl="1"/>
            <a:r>
              <a:rPr lang="en-US" altLang="ja-JP" sz="2200" dirty="0">
                <a:latin typeface="Courier New" panose="02070309020205020404" pitchFamily="49" charset="0"/>
                <a:cs typeface="Courier New" panose="02070309020205020404" pitchFamily="49" charset="0"/>
              </a:rPr>
              <a:t>LED </a:t>
            </a:r>
          </a:p>
          <a:p>
            <a:pPr lvl="1"/>
            <a:r>
              <a:rPr lang="en-US" altLang="ja-JP" sz="2200" dirty="0">
                <a:latin typeface="Courier New" panose="02070309020205020404" pitchFamily="49" charset="0"/>
                <a:cs typeface="Courier New" panose="02070309020205020404" pitchFamily="49" charset="0"/>
              </a:rPr>
              <a:t>vibration motor</a:t>
            </a:r>
          </a:p>
          <a:p>
            <a:pPr lvl="1"/>
            <a:r>
              <a:rPr lang="en-US" altLang="ja-JP" sz="2200" dirty="0">
                <a:latin typeface="Courier New" panose="02070309020205020404" pitchFamily="49" charset="0"/>
                <a:cs typeface="Courier New" panose="02070309020205020404" pitchFamily="49" charset="0"/>
              </a:rPr>
              <a:t>mini piezo speaker</a:t>
            </a:r>
          </a:p>
          <a:p>
            <a:pPr lvl="1"/>
            <a:r>
              <a:rPr lang="en-US" altLang="ja-JP" sz="2200" dirty="0">
                <a:latin typeface="Courier New" panose="02070309020205020404" pitchFamily="49" charset="0"/>
                <a:cs typeface="Courier New" panose="02070309020205020404" pitchFamily="49" charset="0"/>
              </a:rPr>
              <a:t>tone object</a:t>
            </a: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66</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t>Flow Control</a:t>
            </a:r>
          </a:p>
          <a:p>
            <a:pPr lvl="1"/>
            <a:r>
              <a:rPr lang="en-US" altLang="ja-JP" sz="1300" dirty="0"/>
              <a:t>trigger object</a:t>
            </a:r>
          </a:p>
          <a:p>
            <a:pPr lvl="1"/>
            <a:r>
              <a:rPr lang="en-US" altLang="ja-JP" sz="1300" dirty="0"/>
              <a:t>gate object</a:t>
            </a:r>
          </a:p>
          <a:p>
            <a:pPr lvl="1"/>
            <a:r>
              <a:rPr lang="en-US" altLang="ja-JP" sz="1300" dirty="0"/>
              <a:t>select object</a:t>
            </a:r>
          </a:p>
          <a:p>
            <a:pPr lvl="1"/>
            <a:r>
              <a:rPr lang="en-US" altLang="ja-JP" sz="1300" dirty="0"/>
              <a:t>spigot object</a:t>
            </a:r>
          </a:p>
          <a:p>
            <a:r>
              <a:rPr lang="en-US" altLang="ja-JP" sz="1600" dirty="0"/>
              <a:t>Operators</a:t>
            </a:r>
          </a:p>
          <a:p>
            <a:pPr lvl="1"/>
            <a:r>
              <a:rPr lang="en-US" altLang="ja-JP" sz="1200" dirty="0"/>
              <a:t>arithmetic operator object</a:t>
            </a:r>
          </a:p>
          <a:p>
            <a:pPr lvl="1"/>
            <a:r>
              <a:rPr lang="en-US" altLang="ja-JP" sz="1200" dirty="0"/>
              <a:t>relational operator object</a:t>
            </a:r>
          </a:p>
          <a:p>
            <a:pPr lvl="1"/>
            <a:r>
              <a:rPr lang="en-US" altLang="ja-JP" sz="1200" dirty="0"/>
              <a:t>logical operator objects</a:t>
            </a:r>
          </a:p>
          <a:p>
            <a:r>
              <a:rPr lang="en-US" altLang="ja-JP" sz="1600" dirty="0"/>
              <a:t>Algorithm </a:t>
            </a:r>
          </a:p>
          <a:p>
            <a:pPr lvl="1"/>
            <a:r>
              <a:rPr lang="en-US" altLang="ja-JP" sz="1200" dirty="0"/>
              <a:t>counter implementation</a:t>
            </a:r>
            <a:endParaRPr lang="en-US" altLang="ja-JP" sz="1600" dirty="0"/>
          </a:p>
          <a:p>
            <a:r>
              <a:rPr lang="en-US" altLang="ja-JP" sz="1600" dirty="0"/>
              <a:t>Serial Monitor</a:t>
            </a:r>
          </a:p>
          <a:p>
            <a:pPr lvl="1"/>
            <a:r>
              <a:rPr lang="en-US" altLang="ja-JP" sz="1300" dirty="0"/>
              <a:t>serial object</a:t>
            </a:r>
          </a:p>
          <a:p>
            <a:pPr lvl="1"/>
            <a:r>
              <a:rPr lang="en-US" altLang="ja-JP" sz="1300" dirty="0" err="1"/>
              <a:t>serial_println</a:t>
            </a:r>
            <a:r>
              <a:rPr lang="en-US" altLang="ja-JP" sz="1300" dirty="0"/>
              <a:t> object</a:t>
            </a:r>
          </a:p>
          <a:p>
            <a:r>
              <a:rPr lang="en-US" altLang="ja-JP" sz="1600" dirty="0"/>
              <a:t>Digital Input</a:t>
            </a:r>
          </a:p>
          <a:p>
            <a:pPr lvl="1"/>
            <a:r>
              <a:rPr lang="en-US" altLang="ja-JP" sz="1300" dirty="0" err="1"/>
              <a:t>din_change</a:t>
            </a:r>
            <a:r>
              <a:rPr lang="en-US" altLang="ja-JP" sz="1300" dirty="0"/>
              <a:t> object</a:t>
            </a:r>
          </a:p>
          <a:p>
            <a:pPr lvl="1"/>
            <a:r>
              <a:rPr lang="en-US" altLang="ja-JP" sz="1300" dirty="0"/>
              <a:t>toggle object</a:t>
            </a:r>
          </a:p>
          <a:p>
            <a:pPr lvl="1"/>
            <a:r>
              <a:rPr lang="en-US" altLang="ja-JP" sz="1300" dirty="0"/>
              <a:t>pull-up resistor</a:t>
            </a:r>
          </a:p>
          <a:p>
            <a:pPr lvl="1"/>
            <a:r>
              <a:rPr lang="en-US" altLang="ja-JP" sz="1300" dirty="0"/>
              <a:t>chatter (contact bounce)</a:t>
            </a:r>
          </a:p>
        </p:txBody>
      </p:sp>
    </p:spTree>
    <p:extLst>
      <p:ext uri="{BB962C8B-B14F-4D97-AF65-F5344CB8AC3E}">
        <p14:creationId xmlns:p14="http://schemas.microsoft.com/office/powerpoint/2010/main" val="1659723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1.3: </a:t>
            </a:r>
            <a:br>
              <a:rPr lang="en-US" altLang="ja-JP" sz="2800" dirty="0"/>
            </a:br>
            <a:r>
              <a:rPr lang="en-US" altLang="ja-JP" sz="2800" dirty="0"/>
              <a:t>Digital Output</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67</a:t>
            </a:fld>
            <a:endParaRPr kumimoji="1" lang="ja-JP" altLang="en-US"/>
          </a:p>
        </p:txBody>
      </p:sp>
    </p:spTree>
    <p:extLst>
      <p:ext uri="{BB962C8B-B14F-4D97-AF65-F5344CB8AC3E}">
        <p14:creationId xmlns:p14="http://schemas.microsoft.com/office/powerpoint/2010/main" val="33953651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069BC4-83AF-1E4B-9AC9-4994CC97C51D}"/>
              </a:ext>
            </a:extLst>
          </p:cNvPr>
          <p:cNvSpPr>
            <a:spLocks noGrp="1"/>
          </p:cNvSpPr>
          <p:nvPr>
            <p:ph type="title"/>
          </p:nvPr>
        </p:nvSpPr>
        <p:spPr/>
        <p:txBody>
          <a:bodyPr/>
          <a:lstStyle/>
          <a:p>
            <a:r>
              <a:rPr lang="en-US" altLang="ja-JP" dirty="0"/>
              <a:t>Blinking a LED</a:t>
            </a:r>
            <a:endParaRPr kumimoji="1" lang="ja-JP" altLang="en-US"/>
          </a:p>
        </p:txBody>
      </p:sp>
      <p:sp>
        <p:nvSpPr>
          <p:cNvPr id="3" name="コンテンツ プレースホルダー 2">
            <a:extLst>
              <a:ext uri="{FF2B5EF4-FFF2-40B4-BE49-F238E27FC236}">
                <a16:creationId xmlns:a16="http://schemas.microsoft.com/office/drawing/2014/main" id="{DAE1B49A-A25C-0840-9996-712D25E19030}"/>
              </a:ext>
            </a:extLst>
          </p:cNvPr>
          <p:cNvSpPr>
            <a:spLocks noGrp="1"/>
          </p:cNvSpPr>
          <p:nvPr>
            <p:ph idx="1"/>
          </p:nvPr>
        </p:nvSpPr>
        <p:spPr>
          <a:xfrm>
            <a:off x="6096000" y="1825625"/>
            <a:ext cx="5257800" cy="4351338"/>
          </a:xfrm>
        </p:spPr>
        <p:txBody>
          <a:bodyPr/>
          <a:lstStyle/>
          <a:p>
            <a:r>
              <a:rPr lang="en-US" altLang="ja-JP" dirty="0"/>
              <a:t>Now, let’s change the code in the left figure so that it can blink an external LED.</a:t>
            </a:r>
          </a:p>
          <a:p>
            <a:endParaRPr kumimoji="1" lang="en-US" altLang="ja-JP" dirty="0"/>
          </a:p>
          <a:p>
            <a:r>
              <a:rPr lang="en-US" altLang="ja-JP" dirty="0"/>
              <a:t>But before doing so…</a:t>
            </a:r>
          </a:p>
          <a:p>
            <a:endParaRPr kumimoji="1" lang="ja-JP" altLang="en-US"/>
          </a:p>
        </p:txBody>
      </p:sp>
      <p:sp>
        <p:nvSpPr>
          <p:cNvPr id="4" name="スライド番号プレースホルダー 3">
            <a:extLst>
              <a:ext uri="{FF2B5EF4-FFF2-40B4-BE49-F238E27FC236}">
                <a16:creationId xmlns:a16="http://schemas.microsoft.com/office/drawing/2014/main" id="{3A432807-BBE9-4F41-85DE-908E8CF209C5}"/>
              </a:ext>
            </a:extLst>
          </p:cNvPr>
          <p:cNvSpPr>
            <a:spLocks noGrp="1"/>
          </p:cNvSpPr>
          <p:nvPr>
            <p:ph type="sldNum" sz="quarter" idx="12"/>
          </p:nvPr>
        </p:nvSpPr>
        <p:spPr/>
        <p:txBody>
          <a:bodyPr/>
          <a:lstStyle/>
          <a:p>
            <a:fld id="{D5DDEC14-9F2A-1C40-9F92-7E724392E266}" type="slidenum">
              <a:rPr kumimoji="1" lang="ja-JP" altLang="en-US" smtClean="0"/>
              <a:t>68</a:t>
            </a:fld>
            <a:endParaRPr kumimoji="1" lang="ja-JP" altLang="en-US"/>
          </a:p>
        </p:txBody>
      </p:sp>
      <p:pic>
        <p:nvPicPr>
          <p:cNvPr id="9" name="図 8">
            <a:extLst>
              <a:ext uri="{FF2B5EF4-FFF2-40B4-BE49-F238E27FC236}">
                <a16:creationId xmlns:a16="http://schemas.microsoft.com/office/drawing/2014/main" id="{6D304D3B-F864-7C47-B4B2-041826DBC424}"/>
              </a:ext>
            </a:extLst>
          </p:cNvPr>
          <p:cNvPicPr>
            <a:picLocks noChangeAspect="1"/>
          </p:cNvPicPr>
          <p:nvPr/>
        </p:nvPicPr>
        <p:blipFill>
          <a:blip r:embed="rId2"/>
          <a:stretch>
            <a:fillRect/>
          </a:stretch>
        </p:blipFill>
        <p:spPr>
          <a:xfrm>
            <a:off x="971550" y="1825624"/>
            <a:ext cx="4706468" cy="4209415"/>
          </a:xfrm>
          <a:prstGeom prst="rect">
            <a:avLst/>
          </a:prstGeom>
        </p:spPr>
      </p:pic>
    </p:spTree>
    <p:extLst>
      <p:ext uri="{BB962C8B-B14F-4D97-AF65-F5344CB8AC3E}">
        <p14:creationId xmlns:p14="http://schemas.microsoft.com/office/powerpoint/2010/main" val="29278073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OHM’s LAW</a:t>
            </a:r>
            <a:endParaRPr kumimoji="1" lang="ja-JP" altLang="en-US" dirty="0"/>
          </a:p>
        </p:txBody>
      </p:sp>
      <p:sp>
        <p:nvSpPr>
          <p:cNvPr id="3" name="コンテンツ プレースホルダー 2"/>
          <p:cNvSpPr>
            <a:spLocks noGrp="1"/>
          </p:cNvSpPr>
          <p:nvPr>
            <p:ph idx="1"/>
          </p:nvPr>
        </p:nvSpPr>
        <p:spPr/>
        <p:txBody>
          <a:bodyPr/>
          <a:lstStyle/>
          <a:p>
            <a:r>
              <a:rPr lang="en-US" altLang="ja-JP" dirty="0"/>
              <a:t>Do you remember what you learned in your Jr. high school?</a:t>
            </a:r>
          </a:p>
          <a:p>
            <a:r>
              <a:rPr lang="en-US" altLang="ja-JP" dirty="0"/>
              <a:t>electric voltage, electric current, electric resistance</a:t>
            </a:r>
          </a:p>
        </p:txBody>
      </p:sp>
      <p:sp>
        <p:nvSpPr>
          <p:cNvPr id="4" name="正方形/長方形 3"/>
          <p:cNvSpPr/>
          <p:nvPr/>
        </p:nvSpPr>
        <p:spPr>
          <a:xfrm>
            <a:off x="4489078" y="3542847"/>
            <a:ext cx="3025589" cy="914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water</a:t>
            </a:r>
            <a:endParaRPr lang="ja-JP" altLang="en-US" dirty="0"/>
          </a:p>
        </p:txBody>
      </p:sp>
      <p:sp>
        <p:nvSpPr>
          <p:cNvPr id="5" name="正方形/長方形 4"/>
          <p:cNvSpPr/>
          <p:nvPr/>
        </p:nvSpPr>
        <p:spPr>
          <a:xfrm>
            <a:off x="7514666" y="3835167"/>
            <a:ext cx="510989" cy="3297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p:cNvSpPr/>
          <p:nvPr/>
        </p:nvSpPr>
        <p:spPr>
          <a:xfrm>
            <a:off x="4489077" y="3542847"/>
            <a:ext cx="884144"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p:cNvSpPr/>
          <p:nvPr/>
        </p:nvSpPr>
        <p:spPr>
          <a:xfrm>
            <a:off x="5255558" y="3542847"/>
            <a:ext cx="11766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p:cNvSpPr/>
          <p:nvPr/>
        </p:nvSpPr>
        <p:spPr>
          <a:xfrm>
            <a:off x="3749488" y="3893294"/>
            <a:ext cx="1623732" cy="167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p:cNvSpPr/>
          <p:nvPr/>
        </p:nvSpPr>
        <p:spPr>
          <a:xfrm>
            <a:off x="3641385" y="3753374"/>
            <a:ext cx="114301" cy="4115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3" name="直線コネクタ 12"/>
          <p:cNvCxnSpPr/>
          <p:nvPr/>
        </p:nvCxnSpPr>
        <p:spPr>
          <a:xfrm flipH="1" flipV="1">
            <a:off x="3402699" y="4628485"/>
            <a:ext cx="705970" cy="13447"/>
          </a:xfrm>
          <a:prstGeom prst="line">
            <a:avLst/>
          </a:prstGeom>
          <a:ln w="47625">
            <a:headEnd type="stealth"/>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418230" y="4820014"/>
            <a:ext cx="3025587"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voltage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power to push. </a:t>
            </a:r>
            <a:endParaRPr lang="ja-JP" altLang="en-US" sz="1600" dirty="0">
              <a:latin typeface="Courier New" panose="02070309020205020404" pitchFamily="49" charset="0"/>
              <a:cs typeface="Courier New" panose="02070309020205020404" pitchFamily="49" charset="0"/>
            </a:endParaRPr>
          </a:p>
        </p:txBody>
      </p:sp>
      <p:sp>
        <p:nvSpPr>
          <p:cNvPr id="18" name="テキスト ボックス 17"/>
          <p:cNvSpPr txBox="1"/>
          <p:nvPr/>
        </p:nvSpPr>
        <p:spPr>
          <a:xfrm>
            <a:off x="6649011" y="5112335"/>
            <a:ext cx="3378386"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resistance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size of the nozzle</a:t>
            </a:r>
            <a:endParaRPr lang="ja-JP" altLang="en-US" sz="1600" dirty="0">
              <a:latin typeface="Courier New" panose="02070309020205020404" pitchFamily="49" charset="0"/>
              <a:cs typeface="Courier New" panose="02070309020205020404" pitchFamily="49" charset="0"/>
            </a:endParaRPr>
          </a:p>
        </p:txBody>
      </p:sp>
      <p:cxnSp>
        <p:nvCxnSpPr>
          <p:cNvPr id="19" name="直線コネクタ 18"/>
          <p:cNvCxnSpPr/>
          <p:nvPr/>
        </p:nvCxnSpPr>
        <p:spPr>
          <a:xfrm flipH="1">
            <a:off x="7513760" y="4480398"/>
            <a:ext cx="2" cy="642026"/>
          </a:xfrm>
          <a:prstGeom prst="line">
            <a:avLst/>
          </a:prstGeom>
          <a:ln w="47625">
            <a:headEnd type="stealt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8823504" y="3674554"/>
            <a:ext cx="0" cy="415814"/>
          </a:xfrm>
          <a:prstGeom prst="line">
            <a:avLst/>
          </a:prstGeom>
          <a:ln w="47625">
            <a:headEnd type="stealth"/>
          </a:ln>
        </p:spPr>
        <p:style>
          <a:lnRef idx="1">
            <a:schemeClr val="accent1"/>
          </a:lnRef>
          <a:fillRef idx="0">
            <a:schemeClr val="accent1"/>
          </a:fillRef>
          <a:effectRef idx="0">
            <a:schemeClr val="accent1"/>
          </a:effectRef>
          <a:fontRef idx="minor">
            <a:schemeClr val="tx1"/>
          </a:fontRef>
        </p:style>
      </p:cxnSp>
      <p:sp>
        <p:nvSpPr>
          <p:cNvPr id="26" name="稲妻 25"/>
          <p:cNvSpPr/>
          <p:nvPr/>
        </p:nvSpPr>
        <p:spPr>
          <a:xfrm rot="8409726">
            <a:off x="8468933" y="3508752"/>
            <a:ext cx="709142" cy="1698919"/>
          </a:xfrm>
          <a:prstGeom prst="lightningBol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テキスト ボックス 28"/>
          <p:cNvSpPr txBox="1"/>
          <p:nvPr/>
        </p:nvSpPr>
        <p:spPr>
          <a:xfrm>
            <a:off x="7547478" y="3136612"/>
            <a:ext cx="4488853"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electric current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quantity of water coming out.</a:t>
            </a:r>
            <a:endParaRPr lang="ja-JP"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8735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42FA26-DE64-8540-87DE-79BD1824E08C}"/>
              </a:ext>
            </a:extLst>
          </p:cNvPr>
          <p:cNvSpPr>
            <a:spLocks noGrp="1"/>
          </p:cNvSpPr>
          <p:nvPr>
            <p:ph type="title"/>
          </p:nvPr>
        </p:nvSpPr>
        <p:spPr>
          <a:xfrm>
            <a:off x="801099" y="1396289"/>
            <a:ext cx="4399093" cy="1325563"/>
          </a:xfrm>
        </p:spPr>
        <p:txBody>
          <a:bodyPr vert="horz" lIns="91440" tIns="45720" rIns="91440" bIns="45720" rtlCol="0" anchor="ctr">
            <a:normAutofit/>
          </a:bodyPr>
          <a:lstStyle/>
          <a:p>
            <a:r>
              <a:rPr kumimoji="1" lang="en-US" altLang="ja-CN" sz="2800" dirty="0"/>
              <a:t>Final Project:</a:t>
            </a:r>
            <a:br>
              <a:rPr kumimoji="1" lang="en-US" altLang="ja-CN" sz="2800" dirty="0"/>
            </a:br>
            <a:r>
              <a:rPr lang="en-US" altLang="ja-CN" sz="2800" dirty="0"/>
              <a:t>Useless Inventions</a:t>
            </a:r>
            <a:r>
              <a:rPr kumimoji="1" lang="en-US" altLang="ja-CN" sz="2800" dirty="0"/>
              <a:t> </a:t>
            </a:r>
            <a:br>
              <a:rPr kumimoji="1" lang="en-US" altLang="ja-CN" sz="2800" dirty="0">
                <a:latin typeface="+mj-lt"/>
                <a:cs typeface="+mj-cs"/>
              </a:rPr>
            </a:br>
            <a:r>
              <a:rPr kumimoji="1" lang="en-US" altLang="ja-CN" sz="2800" dirty="0">
                <a:latin typeface="MS PMincho" panose="02020600040205080304" pitchFamily="18" charset="-128"/>
                <a:ea typeface="MS PMincho" panose="02020600040205080304" pitchFamily="18" charset="-128"/>
                <a:cs typeface="+mj-cs"/>
              </a:rPr>
              <a:t>(</a:t>
            </a:r>
            <a:r>
              <a:rPr kumimoji="1" lang="en-US" altLang="en-US" sz="2800" dirty="0" err="1">
                <a:latin typeface="MS PMincho" panose="02020600040205080304" pitchFamily="18" charset="-128"/>
                <a:ea typeface="MS PMincho" panose="02020600040205080304" pitchFamily="18" charset="-128"/>
                <a:cs typeface="+mj-cs"/>
              </a:rPr>
              <a:t>無駄</a:t>
            </a:r>
            <a:r>
              <a:rPr lang="ja-CN" altLang="en-US" sz="2800" dirty="0">
                <a:latin typeface="MS PMincho" panose="02020600040205080304" pitchFamily="18" charset="-128"/>
                <a:ea typeface="MS PMincho" panose="02020600040205080304" pitchFamily="18" charset="-128"/>
                <a:cs typeface="+mj-cs"/>
              </a:rPr>
              <a:t>作り</a:t>
            </a:r>
            <a:r>
              <a:rPr lang="en-US" altLang="ja-CN" sz="2800" dirty="0">
                <a:latin typeface="MS PMincho" panose="02020600040205080304" pitchFamily="18" charset="-128"/>
                <a:ea typeface="MS PMincho" panose="02020600040205080304" pitchFamily="18" charset="-128"/>
                <a:cs typeface="+mj-cs"/>
              </a:rPr>
              <a:t>; </a:t>
            </a:r>
            <a:r>
              <a:rPr lang="ja-JP" altLang="en-US" sz="2800">
                <a:latin typeface="MS PMincho" panose="02020600040205080304" pitchFamily="18" charset="-128"/>
                <a:ea typeface="MS PMincho" panose="02020600040205080304" pitchFamily="18" charset="-128"/>
                <a:cs typeface="+mj-cs"/>
              </a:rPr>
              <a:t>無用發明</a:t>
            </a:r>
            <a:r>
              <a:rPr kumimoji="1" lang="en-US" altLang="en-US" sz="2800" dirty="0">
                <a:latin typeface="MS PMincho" panose="02020600040205080304" pitchFamily="18" charset="-128"/>
                <a:ea typeface="MS PMincho" panose="02020600040205080304" pitchFamily="18" charset="-128"/>
                <a:cs typeface="+mj-cs"/>
              </a:rPr>
              <a:t>）</a:t>
            </a:r>
          </a:p>
        </p:txBody>
      </p:sp>
      <p:sp>
        <p:nvSpPr>
          <p:cNvPr id="12" name="コンテンツ プレースホルダー 2">
            <a:extLst>
              <a:ext uri="{FF2B5EF4-FFF2-40B4-BE49-F238E27FC236}">
                <a16:creationId xmlns:a16="http://schemas.microsoft.com/office/drawing/2014/main" id="{7B775856-1144-C54E-BC56-317799DF22AE}"/>
              </a:ext>
            </a:extLst>
          </p:cNvPr>
          <p:cNvSpPr txBox="1">
            <a:spLocks/>
          </p:cNvSpPr>
          <p:nvPr/>
        </p:nvSpPr>
        <p:spPr>
          <a:xfrm>
            <a:off x="805544" y="2871982"/>
            <a:ext cx="4399094" cy="31816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CN" sz="1800" dirty="0"/>
              <a:t>Useless Inventions</a:t>
            </a:r>
          </a:p>
          <a:p>
            <a:pPr lvl="1"/>
            <a:r>
              <a:rPr lang="en-US" altLang="ja-CN" sz="1400" dirty="0"/>
              <a:t>A design concept proposed by Japanese Artist: Marina Fujiwara, who creates various machines that are barely useful.</a:t>
            </a:r>
          </a:p>
          <a:p>
            <a:pPr lvl="1"/>
            <a:endParaRPr lang="en-US" altLang="ja-CN" sz="1400" dirty="0"/>
          </a:p>
          <a:p>
            <a:r>
              <a:rPr lang="en-US" altLang="ja-CN" sz="1800" dirty="0"/>
              <a:t>Create a useless machine.</a:t>
            </a:r>
          </a:p>
          <a:p>
            <a:pPr lvl="1"/>
            <a:r>
              <a:rPr lang="en-US" altLang="ja-JP" sz="1400" dirty="0"/>
              <a:t>Use sensors and actuators.</a:t>
            </a:r>
          </a:p>
          <a:p>
            <a:pPr lvl="1"/>
            <a:r>
              <a:rPr lang="en-US" altLang="ja-JP" sz="1400" dirty="0"/>
              <a:t>Make it useless but funny.</a:t>
            </a:r>
          </a:p>
          <a:p>
            <a:pPr lvl="1"/>
            <a:r>
              <a:rPr lang="en-US" altLang="ja-JP" sz="1400" dirty="0"/>
              <a:t>Refer to ‘an everyday life issue’</a:t>
            </a:r>
          </a:p>
          <a:p>
            <a:endParaRPr lang="en-US" altLang="ja-JP" sz="1800" dirty="0">
              <a:latin typeface="+mn-lt"/>
              <a:cs typeface="+mn-cs"/>
            </a:endParaRPr>
          </a:p>
          <a:p>
            <a:pPr lvl="1"/>
            <a:endParaRPr lang="en-US" altLang="ja-JP" sz="1800" dirty="0">
              <a:latin typeface="+mn-lt"/>
              <a:cs typeface="+mn-cs"/>
            </a:endParaRPr>
          </a:p>
        </p:txBody>
      </p:sp>
      <p:sp>
        <p:nvSpPr>
          <p:cNvPr id="20" name="Freeform: Shape 16">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49843637_343124582942652_3057816320632298957_n" descr="49843637_343124582942652_3057816320632298957_n">
            <a:hlinkClick r:id="" action="ppaction://media"/>
            <a:extLst>
              <a:ext uri="{FF2B5EF4-FFF2-40B4-BE49-F238E27FC236}">
                <a16:creationId xmlns:a16="http://schemas.microsoft.com/office/drawing/2014/main" id="{A3F655B6-F7C3-764E-9534-327BC8669D8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774881" y="459060"/>
            <a:ext cx="2765051" cy="2765051"/>
          </a:xfrm>
          <a:prstGeom prst="rect">
            <a:avLst/>
          </a:prstGeom>
        </p:spPr>
      </p:pic>
      <p:pic>
        <p:nvPicPr>
          <p:cNvPr id="10" name="62588311_422726034979317_8439298678519198124_n" descr="62588311_422726034979317_8439298678519198124_n">
            <a:hlinkClick r:id="" action="ppaction://media"/>
            <a:extLst>
              <a:ext uri="{FF2B5EF4-FFF2-40B4-BE49-F238E27FC236}">
                <a16:creationId xmlns:a16="http://schemas.microsoft.com/office/drawing/2014/main" id="{304709BD-7AE5-444B-8808-0ABD91ACBE83}"/>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8"/>
          <a:stretch>
            <a:fillRect/>
          </a:stretch>
        </p:blipFill>
        <p:spPr>
          <a:xfrm>
            <a:off x="6774881" y="3514707"/>
            <a:ext cx="2765051" cy="2765051"/>
          </a:xfrm>
          <a:prstGeom prst="rect">
            <a:avLst/>
          </a:prstGeom>
        </p:spPr>
      </p:pic>
      <p:sp>
        <p:nvSpPr>
          <p:cNvPr id="13" name="テキスト ボックス 12">
            <a:extLst>
              <a:ext uri="{FF2B5EF4-FFF2-40B4-BE49-F238E27FC236}">
                <a16:creationId xmlns:a16="http://schemas.microsoft.com/office/drawing/2014/main" id="{DEF6EAB2-067D-1544-B539-E343C8EC151A}"/>
              </a:ext>
            </a:extLst>
          </p:cNvPr>
          <p:cNvSpPr txBox="1"/>
          <p:nvPr/>
        </p:nvSpPr>
        <p:spPr>
          <a:xfrm>
            <a:off x="9655361" y="1523541"/>
            <a:ext cx="2153790" cy="1785104"/>
          </a:xfrm>
          <a:prstGeom prst="rect">
            <a:avLst/>
          </a:prstGeom>
          <a:noFill/>
        </p:spPr>
        <p:txBody>
          <a:bodyPr wrap="square" rtlCol="0">
            <a:spAutoFit/>
          </a:bodyPr>
          <a:lstStyle/>
          <a:p>
            <a:r>
              <a:rPr lang="en-US" altLang="ja-CN" sz="1000" dirty="0">
                <a:solidFill>
                  <a:schemeClr val="bg1"/>
                </a:solidFill>
                <a:latin typeface="Courier New" panose="02070309020205020404" pitchFamily="49" charset="0"/>
                <a:cs typeface="Courier New" panose="02070309020205020404" pitchFamily="49" charset="0"/>
              </a:rPr>
              <a:t>No More Greasy Fingers... I want to read a comic while eating chips but I don't want dirty my </a:t>
            </a:r>
            <a:r>
              <a:rPr lang="en-US" altLang="ja-CN" sz="1000" dirty="0" err="1">
                <a:solidFill>
                  <a:schemeClr val="bg1"/>
                </a:solidFill>
                <a:latin typeface="Courier New" panose="02070309020205020404" pitchFamily="49" charset="0"/>
                <a:cs typeface="Courier New" panose="02070309020205020404" pitchFamily="49" charset="0"/>
              </a:rPr>
              <a:t>fingers.So</a:t>
            </a:r>
            <a:r>
              <a:rPr lang="en-US" altLang="ja-CN" sz="1000" dirty="0">
                <a:solidFill>
                  <a:schemeClr val="bg1"/>
                </a:solidFill>
                <a:latin typeface="Courier New" panose="02070309020205020404" pitchFamily="49" charset="0"/>
                <a:cs typeface="Courier New" panose="02070309020205020404" pitchFamily="49" charset="0"/>
              </a:rPr>
              <a:t>...</a:t>
            </a:r>
          </a:p>
          <a:p>
            <a:endParaRPr lang="en-US" altLang="ja-CN" sz="1000" dirty="0">
              <a:solidFill>
                <a:schemeClr val="bg1"/>
              </a:solidFill>
              <a:latin typeface="Courier New" panose="02070309020205020404" pitchFamily="49" charset="0"/>
              <a:cs typeface="Courier New" panose="02070309020205020404" pitchFamily="49" charset="0"/>
            </a:endParaRPr>
          </a:p>
          <a:p>
            <a:br>
              <a:rPr lang="en-US" altLang="ja-CN" sz="1000" dirty="0">
                <a:solidFill>
                  <a:schemeClr val="bg1"/>
                </a:solidFill>
                <a:latin typeface="Courier New" panose="02070309020205020404" pitchFamily="49" charset="0"/>
                <a:cs typeface="Courier New" panose="02070309020205020404" pitchFamily="49" charset="0"/>
              </a:rPr>
            </a:br>
            <a:r>
              <a:rPr lang="en-US" altLang="ja-CN" sz="1000" dirty="0">
                <a:solidFill>
                  <a:schemeClr val="bg1"/>
                </a:solidFill>
                <a:latin typeface="Courier New" panose="02070309020205020404" pitchFamily="49" charset="0"/>
                <a:cs typeface="Courier New" panose="02070309020205020404" pitchFamily="49" charset="0"/>
              </a:rPr>
              <a:t>(c) 2019, Marina Fujiwara, All Right Reserved. </a:t>
            </a:r>
            <a:br>
              <a:rPr lang="en-US" altLang="ja-CN" sz="1000" dirty="0">
                <a:solidFill>
                  <a:schemeClr val="bg1"/>
                </a:solidFill>
                <a:latin typeface="Courier New" panose="02070309020205020404" pitchFamily="49" charset="0"/>
                <a:cs typeface="Courier New" panose="02070309020205020404" pitchFamily="49" charset="0"/>
              </a:rPr>
            </a:br>
            <a:br>
              <a:rPr lang="en-US" altLang="ja-CN" sz="1000" dirty="0">
                <a:solidFill>
                  <a:schemeClr val="bg1"/>
                </a:solidFill>
                <a:latin typeface="Courier New" panose="02070309020205020404" pitchFamily="49" charset="0"/>
                <a:cs typeface="Courier New" panose="02070309020205020404" pitchFamily="49" charset="0"/>
              </a:rPr>
            </a:br>
            <a:r>
              <a:rPr lang="en-US" altLang="ja-CN" sz="1000" dirty="0">
                <a:solidFill>
                  <a:schemeClr val="bg1"/>
                </a:solidFill>
                <a:latin typeface="Courier New" panose="02070309020205020404" pitchFamily="49" charset="0"/>
                <a:cs typeface="Courier New" panose="02070309020205020404" pitchFamily="49" charset="0"/>
              </a:rPr>
              <a:t>(courtesy of the artist)</a:t>
            </a:r>
          </a:p>
        </p:txBody>
      </p:sp>
      <p:sp>
        <p:nvSpPr>
          <p:cNvPr id="32" name="テキスト ボックス 31">
            <a:extLst>
              <a:ext uri="{FF2B5EF4-FFF2-40B4-BE49-F238E27FC236}">
                <a16:creationId xmlns:a16="http://schemas.microsoft.com/office/drawing/2014/main" id="{0C97FD80-C54C-0C43-B353-128191833256}"/>
              </a:ext>
            </a:extLst>
          </p:cNvPr>
          <p:cNvSpPr txBox="1"/>
          <p:nvPr/>
        </p:nvSpPr>
        <p:spPr>
          <a:xfrm>
            <a:off x="9655361" y="5345084"/>
            <a:ext cx="2153790" cy="1015663"/>
          </a:xfrm>
          <a:prstGeom prst="rect">
            <a:avLst/>
          </a:prstGeom>
          <a:noFill/>
        </p:spPr>
        <p:txBody>
          <a:bodyPr wrap="square" rtlCol="0">
            <a:spAutoFit/>
          </a:bodyPr>
          <a:lstStyle/>
          <a:p>
            <a:r>
              <a:rPr lang="en-US" altLang="ja-CN" sz="1000" dirty="0">
                <a:solidFill>
                  <a:schemeClr val="bg1"/>
                </a:solidFill>
                <a:latin typeface="Courier New" panose="02070309020205020404" pitchFamily="49" charset="0"/>
                <a:cs typeface="Courier New" panose="02070309020205020404" pitchFamily="49" charset="0"/>
              </a:rPr>
              <a:t>The guardian of my cake</a:t>
            </a:r>
            <a:br>
              <a:rPr lang="en-US" altLang="ja-CN" sz="1000" dirty="0">
                <a:solidFill>
                  <a:schemeClr val="bg1"/>
                </a:solidFill>
                <a:latin typeface="Courier New" panose="02070309020205020404" pitchFamily="49" charset="0"/>
                <a:cs typeface="Courier New" panose="02070309020205020404" pitchFamily="49" charset="0"/>
              </a:rPr>
            </a:br>
            <a:br>
              <a:rPr lang="en-US" altLang="ja-CN" sz="1000" dirty="0">
                <a:solidFill>
                  <a:schemeClr val="bg1"/>
                </a:solidFill>
                <a:latin typeface="Courier New" panose="02070309020205020404" pitchFamily="49" charset="0"/>
                <a:cs typeface="Courier New" panose="02070309020205020404" pitchFamily="49" charset="0"/>
              </a:rPr>
            </a:br>
            <a:r>
              <a:rPr lang="en-US" altLang="ja-CN" sz="1000" dirty="0">
                <a:solidFill>
                  <a:schemeClr val="bg1"/>
                </a:solidFill>
                <a:latin typeface="Courier New" panose="02070309020205020404" pitchFamily="49" charset="0"/>
                <a:cs typeface="Courier New" panose="02070309020205020404" pitchFamily="49" charset="0"/>
              </a:rPr>
              <a:t>(c) 2019, Marina Fujiwara, All Right Reserved. </a:t>
            </a:r>
          </a:p>
          <a:p>
            <a:br>
              <a:rPr lang="en-US" altLang="ja-CN" sz="1000" dirty="0">
                <a:solidFill>
                  <a:schemeClr val="bg1"/>
                </a:solidFill>
                <a:latin typeface="Courier New" panose="02070309020205020404" pitchFamily="49" charset="0"/>
                <a:cs typeface="Courier New" panose="02070309020205020404" pitchFamily="49" charset="0"/>
              </a:rPr>
            </a:br>
            <a:r>
              <a:rPr lang="en-US" altLang="ja-CN" sz="1000" dirty="0">
                <a:solidFill>
                  <a:schemeClr val="bg1"/>
                </a:solidFill>
                <a:latin typeface="Courier New" panose="02070309020205020404" pitchFamily="49" charset="0"/>
                <a:cs typeface="Courier New" panose="02070309020205020404" pitchFamily="49" charset="0"/>
              </a:rPr>
              <a:t>(courtesy of the artist)</a:t>
            </a:r>
          </a:p>
        </p:txBody>
      </p:sp>
      <p:sp>
        <p:nvSpPr>
          <p:cNvPr id="4" name="スライド番号プレースホルダー 3">
            <a:extLst>
              <a:ext uri="{FF2B5EF4-FFF2-40B4-BE49-F238E27FC236}">
                <a16:creationId xmlns:a16="http://schemas.microsoft.com/office/drawing/2014/main" id="{9E04B747-C809-F041-B232-7767E75E12A4}"/>
              </a:ext>
            </a:extLst>
          </p:cNvPr>
          <p:cNvSpPr>
            <a:spLocks noGrp="1"/>
          </p:cNvSpPr>
          <p:nvPr>
            <p:ph type="sldNum" sz="quarter" idx="12"/>
          </p:nvPr>
        </p:nvSpPr>
        <p:spPr>
          <a:xfrm>
            <a:off x="11578196" y="6279758"/>
            <a:ext cx="548640" cy="548640"/>
          </a:xfrm>
          <a:prstGeom prst="ellipse">
            <a:avLst/>
          </a:prstGeom>
          <a:solidFill>
            <a:srgbClr val="5E4C51"/>
          </a:solidFill>
        </p:spPr>
        <p:txBody>
          <a:bodyPr vert="horz" lIns="91440" tIns="45720" rIns="91440" bIns="45720" rtlCol="0" anchor="ctr">
            <a:normAutofit/>
          </a:bodyPr>
          <a:lstStyle/>
          <a:p>
            <a:pPr algn="ctr">
              <a:spcAft>
                <a:spcPts val="600"/>
              </a:spcAft>
            </a:pPr>
            <a:fld id="{D5DDEC14-9F2A-1C40-9F92-7E724392E266}" type="slidenum">
              <a:rPr kumimoji="1" lang="en-US" altLang="ja-JP" sz="1500">
                <a:solidFill>
                  <a:srgbClr val="FFFFFF"/>
                </a:solidFill>
              </a:rPr>
              <a:pPr algn="ctr">
                <a:spcAft>
                  <a:spcPts val="600"/>
                </a:spcAft>
              </a:pPr>
              <a:t>7</a:t>
            </a:fld>
            <a:endParaRPr kumimoji="1" lang="en-US" altLang="ja-JP" sz="1500" dirty="0">
              <a:solidFill>
                <a:srgbClr val="FFFFFF"/>
              </a:solidFill>
            </a:endParaRPr>
          </a:p>
        </p:txBody>
      </p:sp>
      <p:sp>
        <p:nvSpPr>
          <p:cNvPr id="35" name="正方形/長方形 34">
            <a:extLst>
              <a:ext uri="{FF2B5EF4-FFF2-40B4-BE49-F238E27FC236}">
                <a16:creationId xmlns:a16="http://schemas.microsoft.com/office/drawing/2014/main" id="{69E4310F-051A-9D48-A57B-687C5A901935}"/>
              </a:ext>
            </a:extLst>
          </p:cNvPr>
          <p:cNvSpPr/>
          <p:nvPr/>
        </p:nvSpPr>
        <p:spPr>
          <a:xfrm>
            <a:off x="6848453" y="6439445"/>
            <a:ext cx="4803315" cy="415498"/>
          </a:xfrm>
          <a:prstGeom prst="rect">
            <a:avLst/>
          </a:prstGeom>
        </p:spPr>
        <p:txBody>
          <a:bodyPr wrap="square">
            <a:spAutoFit/>
          </a:bodyPr>
          <a:lstStyle/>
          <a:p>
            <a:pPr>
              <a:spcAft>
                <a:spcPts val="600"/>
              </a:spcAft>
            </a:pPr>
            <a:r>
              <a:rPr lang="en-US" altLang="ja-CN" sz="1050" u="sng" dirty="0">
                <a:solidFill>
                  <a:schemeClr val="bg1"/>
                </a:solidFill>
                <a:latin typeface="Courier New" panose="02070309020205020404" pitchFamily="49" charset="0"/>
                <a:cs typeface="Courier New" panose="02070309020205020404" pitchFamily="49" charset="0"/>
              </a:rPr>
              <a:t>Video and Image from </a:t>
            </a:r>
            <a:r>
              <a:rPr lang="en-US" altLang="ja-CN" sz="1050" dirty="0">
                <a:solidFill>
                  <a:schemeClr val="bg1"/>
                </a:solidFill>
                <a:latin typeface="Courier New" panose="02070309020205020404" pitchFamily="49" charset="0"/>
                <a:cs typeface="Courier New" panose="02070309020205020404" pitchFamily="49" charset="0"/>
                <a:hlinkClick r:id="rId9">
                  <a:extLst>
                    <a:ext uri="{A12FA001-AC4F-418D-AE19-62706E023703}">
                      <ahyp:hlinkClr xmlns:ahyp="http://schemas.microsoft.com/office/drawing/2018/hyperlinkcolor" val="tx"/>
                    </a:ext>
                  </a:extLst>
                </a:hlinkClick>
              </a:rPr>
              <a:t>https://www.instagram.com/mudazukuri/</a:t>
            </a:r>
            <a:br>
              <a:rPr lang="en-US" altLang="ja-CN" sz="1050" dirty="0">
                <a:solidFill>
                  <a:schemeClr val="bg1"/>
                </a:solidFill>
                <a:latin typeface="Courier New" panose="02070309020205020404" pitchFamily="49" charset="0"/>
                <a:cs typeface="Courier New" panose="02070309020205020404" pitchFamily="49" charset="0"/>
              </a:rPr>
            </a:br>
            <a:r>
              <a:rPr lang="en-US" altLang="ja-CN" sz="1050" dirty="0">
                <a:solidFill>
                  <a:schemeClr val="bg1"/>
                </a:solidFill>
                <a:latin typeface="Courier New" panose="02070309020205020404" pitchFamily="49" charset="0"/>
                <a:cs typeface="Courier New" panose="02070309020205020404" pitchFamily="49" charset="0"/>
              </a:rPr>
              <a:t>CC BY-NC-SA</a:t>
            </a:r>
            <a:endParaRPr lang="ja-CN" altLang="en-US" sz="1050" u="sng"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83347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3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1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vol="80000">
                <p:cTn id="16" fill="hold" display="0">
                  <p:stCondLst>
                    <p:cond delay="indefinite"/>
                  </p:stCondLst>
                </p:cTn>
                <p:tgtEl>
                  <p:spTgt spid="8"/>
                </p:tgtEl>
              </p:cMediaNode>
            </p:video>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OHM’s LAW</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6000" dirty="0"/>
              <a:t>V = IR</a:t>
            </a:r>
          </a:p>
        </p:txBody>
      </p:sp>
      <p:sp>
        <p:nvSpPr>
          <p:cNvPr id="4" name="正方形/長方形 3"/>
          <p:cNvSpPr/>
          <p:nvPr/>
        </p:nvSpPr>
        <p:spPr>
          <a:xfrm>
            <a:off x="4489078" y="3542847"/>
            <a:ext cx="3025589" cy="914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water</a:t>
            </a:r>
            <a:endParaRPr lang="ja-JP" altLang="en-US" dirty="0"/>
          </a:p>
        </p:txBody>
      </p:sp>
      <p:sp>
        <p:nvSpPr>
          <p:cNvPr id="5" name="正方形/長方形 4"/>
          <p:cNvSpPr/>
          <p:nvPr/>
        </p:nvSpPr>
        <p:spPr>
          <a:xfrm>
            <a:off x="7514666" y="3835167"/>
            <a:ext cx="510989" cy="3297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p:cNvSpPr/>
          <p:nvPr/>
        </p:nvSpPr>
        <p:spPr>
          <a:xfrm>
            <a:off x="4489077" y="3542847"/>
            <a:ext cx="884144"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p:cNvSpPr/>
          <p:nvPr/>
        </p:nvSpPr>
        <p:spPr>
          <a:xfrm>
            <a:off x="5255558" y="3542847"/>
            <a:ext cx="11766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p:cNvSpPr/>
          <p:nvPr/>
        </p:nvSpPr>
        <p:spPr>
          <a:xfrm>
            <a:off x="3749488" y="3893294"/>
            <a:ext cx="1623732" cy="167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p:cNvSpPr/>
          <p:nvPr/>
        </p:nvSpPr>
        <p:spPr>
          <a:xfrm>
            <a:off x="3641385" y="3753374"/>
            <a:ext cx="114301" cy="4115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3" name="直線コネクタ 12"/>
          <p:cNvCxnSpPr/>
          <p:nvPr/>
        </p:nvCxnSpPr>
        <p:spPr>
          <a:xfrm flipH="1" flipV="1">
            <a:off x="3402699" y="4628485"/>
            <a:ext cx="705970" cy="13447"/>
          </a:xfrm>
          <a:prstGeom prst="line">
            <a:avLst/>
          </a:prstGeom>
          <a:ln w="47625">
            <a:headEnd type="stealt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7513760" y="4480398"/>
            <a:ext cx="2" cy="642026"/>
          </a:xfrm>
          <a:prstGeom prst="line">
            <a:avLst/>
          </a:prstGeom>
          <a:ln w="47625">
            <a:headEnd type="stealth"/>
          </a:ln>
        </p:spPr>
        <p:style>
          <a:lnRef idx="1">
            <a:schemeClr val="accent1"/>
          </a:lnRef>
          <a:fillRef idx="0">
            <a:schemeClr val="accent1"/>
          </a:fillRef>
          <a:effectRef idx="0">
            <a:schemeClr val="accent1"/>
          </a:effectRef>
          <a:fontRef idx="minor">
            <a:schemeClr val="tx1"/>
          </a:fontRef>
        </p:style>
      </p:cxnSp>
      <p:sp>
        <p:nvSpPr>
          <p:cNvPr id="26" name="稲妻 25"/>
          <p:cNvSpPr/>
          <p:nvPr/>
        </p:nvSpPr>
        <p:spPr>
          <a:xfrm rot="8409726">
            <a:off x="8468933" y="3508752"/>
            <a:ext cx="709142" cy="1698919"/>
          </a:xfrm>
          <a:prstGeom prst="lightningBol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3" name="直線コネクタ 22"/>
          <p:cNvCxnSpPr/>
          <p:nvPr/>
        </p:nvCxnSpPr>
        <p:spPr>
          <a:xfrm flipV="1">
            <a:off x="8823504" y="3545467"/>
            <a:ext cx="0" cy="415814"/>
          </a:xfrm>
          <a:prstGeom prst="line">
            <a:avLst/>
          </a:prstGeom>
          <a:ln w="47625">
            <a:headEnd type="stealth"/>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048549BC-6822-EC4F-AEBC-2C9CA2F8F632}"/>
              </a:ext>
            </a:extLst>
          </p:cNvPr>
          <p:cNvSpPr txBox="1"/>
          <p:nvPr/>
        </p:nvSpPr>
        <p:spPr>
          <a:xfrm>
            <a:off x="2418230" y="4820014"/>
            <a:ext cx="3025587"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voltage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power to push. </a:t>
            </a:r>
            <a:endParaRPr lang="ja-JP" altLang="en-US" sz="1600" dirty="0">
              <a:latin typeface="Courier New" panose="02070309020205020404" pitchFamily="49" charset="0"/>
              <a:cs typeface="Courier New" panose="02070309020205020404" pitchFamily="49" charset="0"/>
            </a:endParaRPr>
          </a:p>
        </p:txBody>
      </p:sp>
      <p:sp>
        <p:nvSpPr>
          <p:cNvPr id="21" name="テキスト ボックス 20">
            <a:extLst>
              <a:ext uri="{FF2B5EF4-FFF2-40B4-BE49-F238E27FC236}">
                <a16:creationId xmlns:a16="http://schemas.microsoft.com/office/drawing/2014/main" id="{6250EA59-5D9D-844E-978A-4BEFFEA7DFFF}"/>
              </a:ext>
            </a:extLst>
          </p:cNvPr>
          <p:cNvSpPr txBox="1"/>
          <p:nvPr/>
        </p:nvSpPr>
        <p:spPr>
          <a:xfrm>
            <a:off x="6649011" y="5112335"/>
            <a:ext cx="3378386"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resistance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size of the nozzle</a:t>
            </a:r>
            <a:endParaRPr lang="ja-JP" altLang="en-US" sz="1600" dirty="0">
              <a:latin typeface="Courier New" panose="02070309020205020404" pitchFamily="49" charset="0"/>
              <a:cs typeface="Courier New" panose="02070309020205020404" pitchFamily="49" charset="0"/>
            </a:endParaRPr>
          </a:p>
        </p:txBody>
      </p:sp>
      <p:sp>
        <p:nvSpPr>
          <p:cNvPr id="22" name="テキスト ボックス 21">
            <a:extLst>
              <a:ext uri="{FF2B5EF4-FFF2-40B4-BE49-F238E27FC236}">
                <a16:creationId xmlns:a16="http://schemas.microsoft.com/office/drawing/2014/main" id="{D60B8BB9-A818-5C4E-989F-CBF963FC0A2A}"/>
              </a:ext>
            </a:extLst>
          </p:cNvPr>
          <p:cNvSpPr txBox="1"/>
          <p:nvPr/>
        </p:nvSpPr>
        <p:spPr>
          <a:xfrm>
            <a:off x="7547478" y="3136612"/>
            <a:ext cx="4488853"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electric current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quantity of water coming out.</a:t>
            </a:r>
            <a:endParaRPr lang="ja-JP"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43920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OHM’s LAW</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400" dirty="0">
                <a:solidFill>
                  <a:srgbClr val="FF0000"/>
                </a:solidFill>
              </a:rPr>
              <a:t>V = IR</a:t>
            </a:r>
          </a:p>
          <a:p>
            <a:pPr marL="0" indent="0">
              <a:buNone/>
            </a:pPr>
            <a:r>
              <a:rPr lang="en-US" altLang="ja-JP" sz="2400" dirty="0">
                <a:solidFill>
                  <a:srgbClr val="FF0000"/>
                </a:solidFill>
              </a:rPr>
              <a:t>Push Harder (a larger voltage) with the same nozzle </a:t>
            </a:r>
            <a:br>
              <a:rPr lang="en-US" altLang="ja-JP" sz="2400" dirty="0">
                <a:solidFill>
                  <a:srgbClr val="FF0000"/>
                </a:solidFill>
              </a:rPr>
            </a:br>
            <a:r>
              <a:rPr lang="en-US" altLang="ja-JP" sz="2400" dirty="0">
                <a:solidFill>
                  <a:srgbClr val="FF0000"/>
                </a:solidFill>
              </a:rPr>
              <a:t>(the same resistance).</a:t>
            </a:r>
            <a:br>
              <a:rPr lang="en-US" altLang="ja-JP" sz="2400" dirty="0">
                <a:solidFill>
                  <a:srgbClr val="FF0000"/>
                </a:solidFill>
              </a:rPr>
            </a:br>
            <a:r>
              <a:rPr lang="en-US" altLang="ja-JP" sz="2400" dirty="0">
                <a:solidFill>
                  <a:srgbClr val="FF0000"/>
                </a:solidFill>
              </a:rPr>
              <a:t>=&gt; More Water Coming out (more electric current)</a:t>
            </a:r>
          </a:p>
        </p:txBody>
      </p:sp>
      <p:sp>
        <p:nvSpPr>
          <p:cNvPr id="4" name="正方形/長方形 3"/>
          <p:cNvSpPr/>
          <p:nvPr/>
        </p:nvSpPr>
        <p:spPr>
          <a:xfrm>
            <a:off x="4489078" y="3542847"/>
            <a:ext cx="3025589" cy="914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water</a:t>
            </a:r>
            <a:endParaRPr lang="ja-JP" altLang="en-US" dirty="0"/>
          </a:p>
        </p:txBody>
      </p:sp>
      <p:sp>
        <p:nvSpPr>
          <p:cNvPr id="5" name="正方形/長方形 4"/>
          <p:cNvSpPr/>
          <p:nvPr/>
        </p:nvSpPr>
        <p:spPr>
          <a:xfrm>
            <a:off x="7514666" y="3835167"/>
            <a:ext cx="510989" cy="3297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p:cNvSpPr/>
          <p:nvPr/>
        </p:nvSpPr>
        <p:spPr>
          <a:xfrm>
            <a:off x="4489077" y="3542847"/>
            <a:ext cx="884144"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p:cNvSpPr/>
          <p:nvPr/>
        </p:nvSpPr>
        <p:spPr>
          <a:xfrm>
            <a:off x="5255558" y="3542847"/>
            <a:ext cx="11766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p:cNvSpPr/>
          <p:nvPr/>
        </p:nvSpPr>
        <p:spPr>
          <a:xfrm>
            <a:off x="3749488" y="3893294"/>
            <a:ext cx="1623732" cy="167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p:cNvSpPr/>
          <p:nvPr/>
        </p:nvSpPr>
        <p:spPr>
          <a:xfrm>
            <a:off x="3641385" y="3753374"/>
            <a:ext cx="114301" cy="4115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3" name="直線コネクタ 12"/>
          <p:cNvCxnSpPr/>
          <p:nvPr/>
        </p:nvCxnSpPr>
        <p:spPr>
          <a:xfrm flipH="1" flipV="1">
            <a:off x="3329268" y="4639235"/>
            <a:ext cx="779402" cy="2696"/>
          </a:xfrm>
          <a:prstGeom prst="line">
            <a:avLst/>
          </a:prstGeom>
          <a:ln w="209550">
            <a:headEnd type="stealt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7513760" y="4480398"/>
            <a:ext cx="2" cy="642026"/>
          </a:xfrm>
          <a:prstGeom prst="line">
            <a:avLst/>
          </a:prstGeom>
          <a:ln w="47625">
            <a:headEnd type="stealth"/>
          </a:ln>
        </p:spPr>
        <p:style>
          <a:lnRef idx="1">
            <a:schemeClr val="accent1"/>
          </a:lnRef>
          <a:fillRef idx="0">
            <a:schemeClr val="accent1"/>
          </a:fillRef>
          <a:effectRef idx="0">
            <a:schemeClr val="accent1"/>
          </a:effectRef>
          <a:fontRef idx="minor">
            <a:schemeClr val="tx1"/>
          </a:fontRef>
        </p:style>
      </p:cxnSp>
      <p:sp>
        <p:nvSpPr>
          <p:cNvPr id="26" name="稲妻 25"/>
          <p:cNvSpPr/>
          <p:nvPr/>
        </p:nvSpPr>
        <p:spPr>
          <a:xfrm rot="8409726">
            <a:off x="8674081" y="3235644"/>
            <a:ext cx="1069245" cy="2726860"/>
          </a:xfrm>
          <a:prstGeom prst="lightningBol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0" name="直線コネクタ 19"/>
          <p:cNvCxnSpPr/>
          <p:nvPr/>
        </p:nvCxnSpPr>
        <p:spPr>
          <a:xfrm flipV="1">
            <a:off x="8823504" y="3545467"/>
            <a:ext cx="0" cy="415814"/>
          </a:xfrm>
          <a:prstGeom prst="line">
            <a:avLst/>
          </a:prstGeom>
          <a:ln w="47625">
            <a:headEnd type="stealt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5886A83-C267-3E46-B6F3-3FA2BCC04EED}"/>
              </a:ext>
            </a:extLst>
          </p:cNvPr>
          <p:cNvSpPr txBox="1"/>
          <p:nvPr/>
        </p:nvSpPr>
        <p:spPr>
          <a:xfrm>
            <a:off x="2418230" y="4820014"/>
            <a:ext cx="3025587"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voltage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power to push. </a:t>
            </a:r>
            <a:endParaRPr lang="ja-JP" altLang="en-US" sz="1600" dirty="0">
              <a:latin typeface="Courier New" panose="02070309020205020404" pitchFamily="49" charset="0"/>
              <a:cs typeface="Courier New" panose="02070309020205020404" pitchFamily="49" charset="0"/>
            </a:endParaRPr>
          </a:p>
        </p:txBody>
      </p:sp>
      <p:sp>
        <p:nvSpPr>
          <p:cNvPr id="23" name="テキスト ボックス 22">
            <a:extLst>
              <a:ext uri="{FF2B5EF4-FFF2-40B4-BE49-F238E27FC236}">
                <a16:creationId xmlns:a16="http://schemas.microsoft.com/office/drawing/2014/main" id="{23DA770E-3850-9F46-8848-ED7E9E775794}"/>
              </a:ext>
            </a:extLst>
          </p:cNvPr>
          <p:cNvSpPr txBox="1"/>
          <p:nvPr/>
        </p:nvSpPr>
        <p:spPr>
          <a:xfrm>
            <a:off x="6649011" y="5112335"/>
            <a:ext cx="3378386"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resistance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size of the nozzle</a:t>
            </a:r>
            <a:endParaRPr lang="ja-JP" altLang="en-US" sz="1600" dirty="0">
              <a:latin typeface="Courier New" panose="02070309020205020404" pitchFamily="49" charset="0"/>
              <a:cs typeface="Courier New" panose="02070309020205020404" pitchFamily="49" charset="0"/>
            </a:endParaRPr>
          </a:p>
        </p:txBody>
      </p:sp>
      <p:sp>
        <p:nvSpPr>
          <p:cNvPr id="24" name="テキスト ボックス 23">
            <a:extLst>
              <a:ext uri="{FF2B5EF4-FFF2-40B4-BE49-F238E27FC236}">
                <a16:creationId xmlns:a16="http://schemas.microsoft.com/office/drawing/2014/main" id="{2728EA7C-1480-9848-989C-B34EDB80ED79}"/>
              </a:ext>
            </a:extLst>
          </p:cNvPr>
          <p:cNvSpPr txBox="1"/>
          <p:nvPr/>
        </p:nvSpPr>
        <p:spPr>
          <a:xfrm>
            <a:off x="7547478" y="3136612"/>
            <a:ext cx="4488853"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electric current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quantity of water coming out.</a:t>
            </a:r>
            <a:endParaRPr lang="ja-JP"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67914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OHM’s LAW</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400" dirty="0">
                <a:solidFill>
                  <a:srgbClr val="FF0000"/>
                </a:solidFill>
              </a:rPr>
              <a:t>V = IR</a:t>
            </a:r>
          </a:p>
          <a:p>
            <a:pPr marL="0" indent="0">
              <a:buNone/>
            </a:pPr>
            <a:r>
              <a:rPr lang="en-US" altLang="ja-JP" sz="2400" dirty="0">
                <a:solidFill>
                  <a:srgbClr val="FF0000"/>
                </a:solidFill>
              </a:rPr>
              <a:t>The same power (the same voltage) and </a:t>
            </a:r>
            <a:br>
              <a:rPr lang="en-US" altLang="ja-JP" sz="2400" dirty="0">
                <a:solidFill>
                  <a:srgbClr val="FF0000"/>
                </a:solidFill>
              </a:rPr>
            </a:br>
            <a:r>
              <a:rPr lang="en-US" altLang="ja-JP" sz="2400" dirty="0">
                <a:solidFill>
                  <a:srgbClr val="FF0000"/>
                </a:solidFill>
              </a:rPr>
              <a:t>the larger nozzle (less resistance),</a:t>
            </a:r>
            <a:br>
              <a:rPr lang="en-US" altLang="ja-JP" sz="2400" dirty="0"/>
            </a:br>
            <a:r>
              <a:rPr lang="en-US" altLang="ja-JP" sz="2400" b="1" dirty="0">
                <a:solidFill>
                  <a:srgbClr val="FF0000"/>
                </a:solidFill>
              </a:rPr>
              <a:t>=&gt; More Water Coming out (</a:t>
            </a:r>
            <a:r>
              <a:rPr lang="en-US" altLang="ja-JP" sz="2400" b="1" dirty="0" err="1">
                <a:solidFill>
                  <a:srgbClr val="FF0000"/>
                </a:solidFill>
              </a:rPr>
              <a:t>moreelectirc</a:t>
            </a:r>
            <a:r>
              <a:rPr lang="en-US" altLang="ja-JP" sz="2400" b="1" dirty="0">
                <a:solidFill>
                  <a:srgbClr val="FF0000"/>
                </a:solidFill>
              </a:rPr>
              <a:t>  current)</a:t>
            </a:r>
          </a:p>
        </p:txBody>
      </p:sp>
      <p:sp>
        <p:nvSpPr>
          <p:cNvPr id="4" name="正方形/長方形 3"/>
          <p:cNvSpPr/>
          <p:nvPr/>
        </p:nvSpPr>
        <p:spPr>
          <a:xfrm>
            <a:off x="4489078" y="3542847"/>
            <a:ext cx="3025589" cy="914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water</a:t>
            </a:r>
            <a:endParaRPr lang="ja-JP" altLang="en-US" dirty="0"/>
          </a:p>
        </p:txBody>
      </p:sp>
      <p:sp>
        <p:nvSpPr>
          <p:cNvPr id="5" name="正方形/長方形 4"/>
          <p:cNvSpPr/>
          <p:nvPr/>
        </p:nvSpPr>
        <p:spPr>
          <a:xfrm>
            <a:off x="7514666" y="3751729"/>
            <a:ext cx="510989" cy="49335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p:cNvSpPr/>
          <p:nvPr/>
        </p:nvSpPr>
        <p:spPr>
          <a:xfrm>
            <a:off x="4489077" y="3542847"/>
            <a:ext cx="884144"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p:cNvSpPr/>
          <p:nvPr/>
        </p:nvSpPr>
        <p:spPr>
          <a:xfrm>
            <a:off x="5255558" y="3542847"/>
            <a:ext cx="11766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p:cNvSpPr/>
          <p:nvPr/>
        </p:nvSpPr>
        <p:spPr>
          <a:xfrm>
            <a:off x="3749488" y="3893294"/>
            <a:ext cx="1623732" cy="167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p:cNvSpPr/>
          <p:nvPr/>
        </p:nvSpPr>
        <p:spPr>
          <a:xfrm>
            <a:off x="3641385" y="3753374"/>
            <a:ext cx="114301" cy="4115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3" name="直線コネクタ 12"/>
          <p:cNvCxnSpPr/>
          <p:nvPr/>
        </p:nvCxnSpPr>
        <p:spPr>
          <a:xfrm flipH="1" flipV="1">
            <a:off x="3402699" y="4628485"/>
            <a:ext cx="705970" cy="13447"/>
          </a:xfrm>
          <a:prstGeom prst="line">
            <a:avLst/>
          </a:prstGeom>
          <a:ln w="47625">
            <a:headEnd type="stealt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7513760" y="4480398"/>
            <a:ext cx="2" cy="642026"/>
          </a:xfrm>
          <a:prstGeom prst="line">
            <a:avLst/>
          </a:prstGeom>
          <a:ln w="47625">
            <a:headEnd type="stealth"/>
          </a:ln>
        </p:spPr>
        <p:style>
          <a:lnRef idx="1">
            <a:schemeClr val="accent1"/>
          </a:lnRef>
          <a:fillRef idx="0">
            <a:schemeClr val="accent1"/>
          </a:fillRef>
          <a:effectRef idx="0">
            <a:schemeClr val="accent1"/>
          </a:effectRef>
          <a:fontRef idx="minor">
            <a:schemeClr val="tx1"/>
          </a:fontRef>
        </p:style>
      </p:cxnSp>
      <p:sp>
        <p:nvSpPr>
          <p:cNvPr id="26" name="稲妻 25"/>
          <p:cNvSpPr/>
          <p:nvPr/>
        </p:nvSpPr>
        <p:spPr>
          <a:xfrm rot="8409726">
            <a:off x="8612584" y="3247982"/>
            <a:ext cx="1105208" cy="2488253"/>
          </a:xfrm>
          <a:prstGeom prst="lightningBol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0" name="直線コネクタ 19"/>
          <p:cNvCxnSpPr/>
          <p:nvPr/>
        </p:nvCxnSpPr>
        <p:spPr>
          <a:xfrm flipV="1">
            <a:off x="8823504" y="3545467"/>
            <a:ext cx="0" cy="415814"/>
          </a:xfrm>
          <a:prstGeom prst="line">
            <a:avLst/>
          </a:prstGeom>
          <a:ln w="47625">
            <a:headEnd type="stealt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6477B47-B1A4-D242-845B-64F1B065C18A}"/>
              </a:ext>
            </a:extLst>
          </p:cNvPr>
          <p:cNvSpPr txBox="1"/>
          <p:nvPr/>
        </p:nvSpPr>
        <p:spPr>
          <a:xfrm>
            <a:off x="2418230" y="4820014"/>
            <a:ext cx="3025587"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voltage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power to push. </a:t>
            </a:r>
            <a:endParaRPr lang="ja-JP" altLang="en-US" sz="1600" dirty="0">
              <a:latin typeface="Courier New" panose="02070309020205020404" pitchFamily="49" charset="0"/>
              <a:cs typeface="Courier New" panose="02070309020205020404" pitchFamily="49" charset="0"/>
            </a:endParaRPr>
          </a:p>
        </p:txBody>
      </p:sp>
      <p:sp>
        <p:nvSpPr>
          <p:cNvPr id="23" name="テキスト ボックス 22">
            <a:extLst>
              <a:ext uri="{FF2B5EF4-FFF2-40B4-BE49-F238E27FC236}">
                <a16:creationId xmlns:a16="http://schemas.microsoft.com/office/drawing/2014/main" id="{F63EB9C5-41A2-4743-81DE-0A96D1D7AEA2}"/>
              </a:ext>
            </a:extLst>
          </p:cNvPr>
          <p:cNvSpPr txBox="1"/>
          <p:nvPr/>
        </p:nvSpPr>
        <p:spPr>
          <a:xfrm>
            <a:off x="6649011" y="5112335"/>
            <a:ext cx="3378386"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resistance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size of the nozzle</a:t>
            </a:r>
            <a:endParaRPr lang="ja-JP" altLang="en-US" sz="1600" dirty="0">
              <a:latin typeface="Courier New" panose="02070309020205020404" pitchFamily="49" charset="0"/>
              <a:cs typeface="Courier New" panose="02070309020205020404" pitchFamily="49" charset="0"/>
            </a:endParaRPr>
          </a:p>
        </p:txBody>
      </p:sp>
      <p:sp>
        <p:nvSpPr>
          <p:cNvPr id="24" name="テキスト ボックス 23">
            <a:extLst>
              <a:ext uri="{FF2B5EF4-FFF2-40B4-BE49-F238E27FC236}">
                <a16:creationId xmlns:a16="http://schemas.microsoft.com/office/drawing/2014/main" id="{ED41958C-2D6C-2949-986B-1ECE1DD104A1}"/>
              </a:ext>
            </a:extLst>
          </p:cNvPr>
          <p:cNvSpPr txBox="1"/>
          <p:nvPr/>
        </p:nvSpPr>
        <p:spPr>
          <a:xfrm>
            <a:off x="7547478" y="3136612"/>
            <a:ext cx="4488853" cy="584775"/>
          </a:xfrm>
          <a:prstGeom prst="rect">
            <a:avLst/>
          </a:prstGeom>
          <a:noFill/>
        </p:spPr>
        <p:txBody>
          <a:bodyPr wrap="square" rtlCol="0">
            <a:spAutoFit/>
          </a:bodyPr>
          <a:lstStyle/>
          <a:p>
            <a:r>
              <a:rPr lang="en-US" altLang="ja-JP" sz="1600" dirty="0">
                <a:latin typeface="Courier New" panose="02070309020205020404" pitchFamily="49" charset="0"/>
                <a:cs typeface="Courier New" panose="02070309020205020404" pitchFamily="49" charset="0"/>
              </a:rPr>
              <a:t>electric current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 the quantity of water coming out.</a:t>
            </a:r>
            <a:endParaRPr lang="ja-JP" alt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21974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Resistor</a:t>
            </a:r>
            <a:endParaRPr kumimoji="1" lang="ja-JP" altLang="en-US" dirty="0"/>
          </a:p>
        </p:txBody>
      </p:sp>
      <p:sp>
        <p:nvSpPr>
          <p:cNvPr id="6" name="コンテンツ プレースホルダー 5"/>
          <p:cNvSpPr>
            <a:spLocks noGrp="1"/>
          </p:cNvSpPr>
          <p:nvPr>
            <p:ph idx="1"/>
          </p:nvPr>
        </p:nvSpPr>
        <p:spPr/>
        <p:txBody>
          <a:bodyPr>
            <a:normAutofit fontScale="62500" lnSpcReduction="20000"/>
          </a:bodyPr>
          <a:lstStyle/>
          <a:p>
            <a:r>
              <a:rPr lang="en-US" altLang="ja-JP" dirty="0"/>
              <a:t>Without any resistance, a short circuit </a:t>
            </a:r>
            <a:br>
              <a:rPr lang="en-US" altLang="ja-JP" dirty="0"/>
            </a:br>
            <a:r>
              <a:rPr lang="en-US" altLang="ja-JP" dirty="0"/>
              <a:t>(the direct connection between + and -) </a:t>
            </a:r>
            <a:br>
              <a:rPr lang="en-US" altLang="ja-JP" dirty="0"/>
            </a:br>
            <a:r>
              <a:rPr lang="en-US" altLang="ja-JP" dirty="0"/>
              <a:t>is created. </a:t>
            </a:r>
          </a:p>
          <a:p>
            <a:r>
              <a:rPr lang="en-US" altLang="ja-JP" dirty="0"/>
              <a:t>This can break both the Arduino and circuits.</a:t>
            </a:r>
          </a:p>
          <a:p>
            <a:r>
              <a:rPr lang="en-US" altLang="ja-JP" dirty="0"/>
              <a:t>We can use resistors to add some resistance </a:t>
            </a:r>
            <a:br>
              <a:rPr lang="en-US" altLang="ja-JP" dirty="0"/>
            </a:br>
            <a:r>
              <a:rPr lang="en-US" altLang="ja-JP" dirty="0"/>
              <a:t>to your circuit.</a:t>
            </a:r>
          </a:p>
          <a:p>
            <a:r>
              <a:rPr lang="en-US" altLang="ja-JP" dirty="0"/>
              <a:t>How to read the resistor color codes</a:t>
            </a:r>
          </a:p>
          <a:p>
            <a:pPr lvl="1"/>
            <a:r>
              <a:rPr lang="en-US" altLang="ja-JP" dirty="0"/>
              <a:t>The resistance value of a resistor is  </a:t>
            </a:r>
            <a:br>
              <a:rPr lang="en-US" altLang="ja-JP" dirty="0"/>
            </a:br>
            <a:r>
              <a:rPr lang="en-US" altLang="ja-JP" dirty="0"/>
              <a:t>indicated by the color code.</a:t>
            </a:r>
          </a:p>
          <a:p>
            <a:pPr lvl="1"/>
            <a:r>
              <a:rPr lang="en-US" altLang="ja-JP" dirty="0"/>
              <a:t>For example, the resistor on the right has the code</a:t>
            </a:r>
            <a:br>
              <a:rPr lang="en-US" altLang="ja-JP" dirty="0"/>
            </a:br>
            <a:r>
              <a:rPr lang="en-US" altLang="ja-JP" dirty="0"/>
              <a:t>of red-red-brown-gold, which means </a:t>
            </a:r>
            <a:br>
              <a:rPr lang="en-US" altLang="ja-JP" dirty="0"/>
            </a:br>
            <a:r>
              <a:rPr lang="en-US" altLang="ja-JP" dirty="0"/>
              <a:t>(20 + 2) * 10 ohm </a:t>
            </a:r>
            <a:r>
              <a:rPr lang="en-US" altLang="ja-JP" b="1" dirty="0"/>
              <a:t>±  </a:t>
            </a:r>
            <a:r>
              <a:rPr lang="en-US" altLang="ja-JP" dirty="0"/>
              <a:t>5% =(220ohm resistor).</a:t>
            </a:r>
          </a:p>
          <a:p>
            <a:r>
              <a:rPr lang="en-US" altLang="ja-JP" dirty="0"/>
              <a:t>In your kit, you have</a:t>
            </a:r>
            <a:br>
              <a:rPr lang="en-US" altLang="ja-JP" dirty="0"/>
            </a:br>
            <a:r>
              <a:rPr lang="en-US" altLang="ja-JP" dirty="0"/>
              <a:t>orange-orange-brown-gold	= 330  ohm </a:t>
            </a:r>
            <a:r>
              <a:rPr lang="en-US" altLang="ja-JP" b="1" dirty="0"/>
              <a:t>± </a:t>
            </a:r>
            <a:r>
              <a:rPr lang="en-US" altLang="ja-JP" dirty="0"/>
              <a:t> 5%</a:t>
            </a:r>
            <a:br>
              <a:rPr lang="en-US" altLang="ja-JP" dirty="0"/>
            </a:br>
            <a:r>
              <a:rPr lang="en-US" altLang="ja-JP" dirty="0"/>
              <a:t>brown-black-red-gold     = 1000 ohm </a:t>
            </a:r>
            <a:r>
              <a:rPr lang="en-US" altLang="ja-JP" b="1" dirty="0"/>
              <a:t>± </a:t>
            </a:r>
            <a:r>
              <a:rPr lang="en-US" altLang="ja-JP" dirty="0"/>
              <a:t> 5%</a:t>
            </a:r>
            <a:br>
              <a:rPr lang="en-US" altLang="ja-JP" dirty="0"/>
            </a:br>
            <a:r>
              <a:rPr lang="en-US" altLang="ja-JP" dirty="0"/>
              <a:t>brown-black-orange-gold  = 10k  ohm </a:t>
            </a:r>
            <a:r>
              <a:rPr lang="en-US" altLang="ja-JP" b="1" dirty="0"/>
              <a:t>± </a:t>
            </a:r>
            <a:r>
              <a:rPr lang="en-US" altLang="ja-JP" dirty="0"/>
              <a:t> 5% </a:t>
            </a:r>
            <a:br>
              <a:rPr lang="en-US" altLang="ja-JP" dirty="0"/>
            </a:br>
            <a:br>
              <a:rPr lang="en-US" altLang="ja-JP" b="1" dirty="0"/>
            </a:br>
            <a:br>
              <a:rPr lang="en-US" altLang="ja-JP" dirty="0"/>
            </a:br>
            <a:endParaRPr lang="en-US" altLang="ja-JP"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479" y="1832333"/>
            <a:ext cx="2471424" cy="1277999"/>
          </a:xfrm>
          <a:prstGeom prst="rect">
            <a:avLst/>
          </a:prstGeom>
        </p:spPr>
      </p:pic>
      <p:graphicFrame>
        <p:nvGraphicFramePr>
          <p:cNvPr id="3" name="Table 2"/>
          <p:cNvGraphicFramePr>
            <a:graphicFrameLocks noGrp="1"/>
          </p:cNvGraphicFramePr>
          <p:nvPr/>
        </p:nvGraphicFramePr>
        <p:xfrm>
          <a:off x="7055370" y="3480318"/>
          <a:ext cx="2745533" cy="3048000"/>
        </p:xfrm>
        <a:graphic>
          <a:graphicData uri="http://schemas.openxmlformats.org/drawingml/2006/table">
            <a:tbl>
              <a:tblPr firstRow="1" bandRow="1">
                <a:tableStyleId>{5C22544A-7EE6-4342-B048-85BDC9FD1C3A}</a:tableStyleId>
              </a:tblPr>
              <a:tblGrid>
                <a:gridCol w="795435">
                  <a:extLst>
                    <a:ext uri="{9D8B030D-6E8A-4147-A177-3AD203B41FA5}">
                      <a16:colId xmlns:a16="http://schemas.microsoft.com/office/drawing/2014/main" val="20000"/>
                    </a:ext>
                  </a:extLst>
                </a:gridCol>
                <a:gridCol w="388126">
                  <a:extLst>
                    <a:ext uri="{9D8B030D-6E8A-4147-A177-3AD203B41FA5}">
                      <a16:colId xmlns:a16="http://schemas.microsoft.com/office/drawing/2014/main" val="20001"/>
                    </a:ext>
                  </a:extLst>
                </a:gridCol>
                <a:gridCol w="227694">
                  <a:extLst>
                    <a:ext uri="{9D8B030D-6E8A-4147-A177-3AD203B41FA5}">
                      <a16:colId xmlns:a16="http://schemas.microsoft.com/office/drawing/2014/main" val="20002"/>
                    </a:ext>
                  </a:extLst>
                </a:gridCol>
                <a:gridCol w="1334278">
                  <a:extLst>
                    <a:ext uri="{9D8B030D-6E8A-4147-A177-3AD203B41FA5}">
                      <a16:colId xmlns:a16="http://schemas.microsoft.com/office/drawing/2014/main" val="20003"/>
                    </a:ext>
                  </a:extLst>
                </a:gridCol>
              </a:tblGrid>
              <a:tr h="204083">
                <a:tc>
                  <a:txBody>
                    <a:bodyPr/>
                    <a:lstStyle/>
                    <a:p>
                      <a:r>
                        <a:rPr lang="en-US" altLang="ja-JP" sz="1400" b="1" dirty="0">
                          <a:solidFill>
                            <a:schemeClr val="bg1"/>
                          </a:solidFill>
                        </a:rPr>
                        <a:t>black</a:t>
                      </a:r>
                      <a:endParaRPr lang="en-US" sz="1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r>
                        <a:rPr lang="en-US" sz="1400" b="1" dirty="0">
                          <a:solidFill>
                            <a:schemeClr val="bg1"/>
                          </a:solidFill>
                        </a:rPr>
                        <a:t>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r>
                        <a:rPr lang="en-US" sz="1400" b="1" dirty="0">
                          <a:solidFill>
                            <a:schemeClr val="bg1"/>
                          </a:solidFill>
                        </a:rPr>
                        <a:t>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r>
                        <a:rPr lang="en-US" sz="1400" b="1" dirty="0">
                          <a:solidFill>
                            <a:schemeClr val="bg1"/>
                          </a:solidFill>
                        </a:rPr>
                        <a:t>* 1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97867">
                <a:tc>
                  <a:txBody>
                    <a:bodyPr/>
                    <a:lstStyle/>
                    <a:p>
                      <a:r>
                        <a:rPr lang="en-US" sz="1400" b="1" dirty="0"/>
                        <a:t>brown</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43326"/>
                    </a:solidFill>
                  </a:tcPr>
                </a:tc>
                <a:tc>
                  <a:txBody>
                    <a:bodyPr/>
                    <a:lstStyle/>
                    <a:p>
                      <a:r>
                        <a:rPr lang="en-US" sz="1400" b="1" dirty="0"/>
                        <a:t>10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43326"/>
                    </a:solidFill>
                  </a:tcPr>
                </a:tc>
                <a:tc>
                  <a:txBody>
                    <a:bodyPr/>
                    <a:lstStyle/>
                    <a:p>
                      <a:r>
                        <a:rPr lang="en-US" sz="1400" b="1" dirty="0"/>
                        <a:t>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43326"/>
                    </a:solidFill>
                  </a:tcPr>
                </a:tc>
                <a:tc>
                  <a:txBody>
                    <a:bodyPr/>
                    <a:lstStyle/>
                    <a:p>
                      <a:r>
                        <a:rPr lang="en-US" sz="1400" b="1" dirty="0"/>
                        <a:t>* 10</a:t>
                      </a:r>
                      <a:r>
                        <a:rPr lang="en-US" sz="1400" b="1" baseline="0" dirty="0"/>
                        <a:t> </a:t>
                      </a:r>
                      <a:r>
                        <a:rPr lang="en-US" altLang="ja-JP" sz="1400" b="1" dirty="0"/>
                        <a:t>ohm</a:t>
                      </a:r>
                      <a:endParaRPr lang="en-US"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43326"/>
                    </a:solidFill>
                  </a:tcPr>
                </a:tc>
                <a:extLst>
                  <a:ext uri="{0D108BD9-81ED-4DB2-BD59-A6C34878D82A}">
                    <a16:rowId xmlns:a16="http://schemas.microsoft.com/office/drawing/2014/main" val="10001"/>
                  </a:ext>
                </a:extLst>
              </a:tr>
              <a:tr h="215284">
                <a:tc>
                  <a:txBody>
                    <a:bodyPr/>
                    <a:lstStyle/>
                    <a:p>
                      <a:r>
                        <a:rPr lang="en-US" sz="1400" b="1" dirty="0"/>
                        <a:t>red</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0000"/>
                    </a:solidFill>
                  </a:tcPr>
                </a:tc>
                <a:tc>
                  <a:txBody>
                    <a:bodyPr/>
                    <a:lstStyle/>
                    <a:p>
                      <a:r>
                        <a:rPr lang="en-US" sz="1400" b="1" dirty="0"/>
                        <a:t>20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0000"/>
                    </a:solidFill>
                  </a:tcPr>
                </a:tc>
                <a:tc>
                  <a:txBody>
                    <a:bodyPr/>
                    <a:lstStyle/>
                    <a:p>
                      <a:r>
                        <a:rPr lang="en-US" sz="1400" b="1" dirty="0"/>
                        <a:t>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0000"/>
                    </a:solidFill>
                  </a:tcPr>
                </a:tc>
                <a:tc>
                  <a:txBody>
                    <a:bodyPr/>
                    <a:lstStyle/>
                    <a:p>
                      <a:r>
                        <a:rPr lang="en-US" sz="1400" b="1" dirty="0"/>
                        <a:t>* 100 </a:t>
                      </a:r>
                      <a:r>
                        <a:rPr lang="en-US" altLang="ja-JP" sz="1400" b="1" dirty="0"/>
                        <a:t>ohm</a:t>
                      </a:r>
                      <a:endParaRPr lang="en-US"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167387">
                <a:tc>
                  <a:txBody>
                    <a:bodyPr/>
                    <a:lstStyle/>
                    <a:p>
                      <a:r>
                        <a:rPr lang="en-US" sz="1400" b="1" dirty="0"/>
                        <a:t>orange</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05100"/>
                    </a:solidFill>
                  </a:tcPr>
                </a:tc>
                <a:tc>
                  <a:txBody>
                    <a:bodyPr/>
                    <a:lstStyle/>
                    <a:p>
                      <a:r>
                        <a:rPr lang="en-US" sz="1400" b="1" dirty="0"/>
                        <a:t>30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05100"/>
                    </a:solidFill>
                  </a:tcPr>
                </a:tc>
                <a:tc>
                  <a:txBody>
                    <a:bodyPr/>
                    <a:lstStyle/>
                    <a:p>
                      <a:r>
                        <a:rPr lang="en-US" sz="1400" b="1" dirty="0"/>
                        <a:t>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05100"/>
                    </a:solidFill>
                  </a:tcPr>
                </a:tc>
                <a:tc>
                  <a:txBody>
                    <a:bodyPr/>
                    <a:lstStyle/>
                    <a:p>
                      <a:r>
                        <a:rPr lang="en-US" sz="1400" b="1" dirty="0"/>
                        <a:t>* 1k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05100"/>
                    </a:solidFill>
                  </a:tcPr>
                </a:tc>
                <a:extLst>
                  <a:ext uri="{0D108BD9-81ED-4DB2-BD59-A6C34878D82A}">
                    <a16:rowId xmlns:a16="http://schemas.microsoft.com/office/drawing/2014/main" val="10003"/>
                  </a:ext>
                </a:extLst>
              </a:tr>
              <a:tr h="156812">
                <a:tc>
                  <a:txBody>
                    <a:bodyPr/>
                    <a:lstStyle/>
                    <a:p>
                      <a:r>
                        <a:rPr lang="en-US" sz="1400" b="1" dirty="0"/>
                        <a:t>yellow</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r>
                        <a:rPr lang="en-US" sz="1400" b="1" dirty="0"/>
                        <a:t>40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r>
                        <a:rPr lang="en-US" sz="1400" b="1" dirty="0"/>
                        <a:t>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r>
                        <a:rPr lang="en-US" sz="1400" b="1" dirty="0"/>
                        <a:t>* 10k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38345">
                <a:tc>
                  <a:txBody>
                    <a:bodyPr/>
                    <a:lstStyle/>
                    <a:p>
                      <a:r>
                        <a:rPr lang="en-US" sz="1400" b="1" dirty="0"/>
                        <a:t>green</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tc>
                  <a:txBody>
                    <a:bodyPr/>
                    <a:lstStyle/>
                    <a:p>
                      <a:r>
                        <a:rPr lang="en-US" sz="1400" b="1" dirty="0"/>
                        <a:t>50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tc>
                  <a:txBody>
                    <a:bodyPr/>
                    <a:lstStyle/>
                    <a:p>
                      <a:r>
                        <a:rPr lang="en-US" sz="1400" b="1" dirty="0"/>
                        <a:t>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tc>
                  <a:txBody>
                    <a:bodyPr/>
                    <a:lstStyle/>
                    <a:p>
                      <a:r>
                        <a:rPr lang="en-US" sz="1400" b="1" dirty="0"/>
                        <a:t>* 100k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r h="146111">
                <a:tc>
                  <a:txBody>
                    <a:bodyPr/>
                    <a:lstStyle/>
                    <a:p>
                      <a:r>
                        <a:rPr lang="en-US" sz="1400" b="1" dirty="0"/>
                        <a:t>blue</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400" b="1" dirty="0"/>
                        <a:t>60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400" b="1" dirty="0"/>
                        <a:t>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400" b="1" dirty="0"/>
                        <a:t>* 1M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0006"/>
                  </a:ext>
                </a:extLst>
              </a:tr>
              <a:tr h="199733">
                <a:tc>
                  <a:txBody>
                    <a:bodyPr/>
                    <a:lstStyle/>
                    <a:p>
                      <a:r>
                        <a:rPr lang="en-US" sz="1400" b="1" dirty="0"/>
                        <a:t>purple</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030A0"/>
                    </a:solidFill>
                  </a:tcPr>
                </a:tc>
                <a:tc>
                  <a:txBody>
                    <a:bodyPr/>
                    <a:lstStyle/>
                    <a:p>
                      <a:r>
                        <a:rPr lang="en-US" sz="1400" b="1" dirty="0"/>
                        <a:t>70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030A0"/>
                    </a:solidFill>
                  </a:tcPr>
                </a:tc>
                <a:tc>
                  <a:txBody>
                    <a:bodyPr/>
                    <a:lstStyle/>
                    <a:p>
                      <a:r>
                        <a:rPr lang="en-US" sz="1400" b="1" dirty="0"/>
                        <a:t>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030A0"/>
                    </a:solidFill>
                  </a:tcPr>
                </a:tc>
                <a:tc>
                  <a:txBody>
                    <a:bodyPr/>
                    <a:lstStyle/>
                    <a:p>
                      <a:r>
                        <a:rPr lang="en-US" sz="1400" b="1" dirty="0"/>
                        <a:t>* 10M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030A0"/>
                    </a:solidFill>
                  </a:tcPr>
                </a:tc>
                <a:extLst>
                  <a:ext uri="{0D108BD9-81ED-4DB2-BD59-A6C34878D82A}">
                    <a16:rowId xmlns:a16="http://schemas.microsoft.com/office/drawing/2014/main" val="10007"/>
                  </a:ext>
                </a:extLst>
              </a:tr>
              <a:tr h="0">
                <a:tc>
                  <a:txBody>
                    <a:bodyPr/>
                    <a:lstStyle/>
                    <a:p>
                      <a:r>
                        <a:rPr lang="en-US" sz="1400" b="1" dirty="0"/>
                        <a:t>grey</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65000"/>
                      </a:schemeClr>
                    </a:solidFill>
                  </a:tcPr>
                </a:tc>
                <a:tc>
                  <a:txBody>
                    <a:bodyPr/>
                    <a:lstStyle/>
                    <a:p>
                      <a:r>
                        <a:rPr lang="en-US" sz="1400" b="1" dirty="0"/>
                        <a:t>80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65000"/>
                      </a:schemeClr>
                    </a:solidFill>
                  </a:tcPr>
                </a:tc>
                <a:tc>
                  <a:txBody>
                    <a:bodyPr/>
                    <a:lstStyle/>
                    <a:p>
                      <a:r>
                        <a:rPr lang="en-US" sz="1400" b="1" dirty="0"/>
                        <a:t>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65000"/>
                      </a:schemeClr>
                    </a:solidFill>
                  </a:tcPr>
                </a:tc>
                <a:tc>
                  <a:txBody>
                    <a:bodyPr/>
                    <a:lstStyle/>
                    <a:p>
                      <a:endParaRPr lang="en-US"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008"/>
                  </a:ext>
                </a:extLst>
              </a:tr>
              <a:tr h="0">
                <a:tc>
                  <a:txBody>
                    <a:bodyPr/>
                    <a:lstStyle/>
                    <a:p>
                      <a:r>
                        <a:rPr lang="en-US" sz="1400" b="1" dirty="0"/>
                        <a:t>white</a:t>
                      </a: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solidFill>
                      <a:schemeClr val="bg1"/>
                    </a:solidFill>
                  </a:tcPr>
                </a:tc>
                <a:tc>
                  <a:txBody>
                    <a:bodyPr/>
                    <a:lstStyle/>
                    <a:p>
                      <a:r>
                        <a:rPr lang="en-US" sz="1400" b="1" dirty="0"/>
                        <a:t>90</a:t>
                      </a:r>
                      <a:endParaRPr lang="en-US" sz="1400" b="1" dirty="0">
                        <a:solidFill>
                          <a:schemeClr val="accent6">
                            <a:lumMod val="20000"/>
                            <a:lumOff val="8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solidFill>
                      <a:schemeClr val="bg1"/>
                    </a:solidFill>
                  </a:tcPr>
                </a:tc>
                <a:tc>
                  <a:txBody>
                    <a:bodyPr/>
                    <a:lstStyle/>
                    <a:p>
                      <a:r>
                        <a:rPr lang="en-US" sz="1400" b="1" dirty="0"/>
                        <a:t>9</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10009"/>
                  </a:ext>
                </a:extLst>
              </a:tr>
            </a:tbl>
          </a:graphicData>
        </a:graphic>
      </p:graphicFrame>
      <p:cxnSp>
        <p:nvCxnSpPr>
          <p:cNvPr id="8" name="Straight Arrow Connector 7"/>
          <p:cNvCxnSpPr/>
          <p:nvPr/>
        </p:nvCxnSpPr>
        <p:spPr>
          <a:xfrm flipH="1">
            <a:off x="7987004" y="2789853"/>
            <a:ext cx="289249" cy="6518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8276253" y="2789853"/>
            <a:ext cx="243762" cy="6518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8809264" y="2772511"/>
            <a:ext cx="3456" cy="6691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nvGraphicFramePr>
        <p:xfrm>
          <a:off x="9896645" y="3496380"/>
          <a:ext cx="1505363" cy="1036320"/>
        </p:xfrm>
        <a:graphic>
          <a:graphicData uri="http://schemas.openxmlformats.org/drawingml/2006/table">
            <a:tbl>
              <a:tblPr firstRow="1" bandRow="1">
                <a:tableStyleId>{5C22544A-7EE6-4342-B048-85BDC9FD1C3A}</a:tableStyleId>
              </a:tblPr>
              <a:tblGrid>
                <a:gridCol w="844985">
                  <a:extLst>
                    <a:ext uri="{9D8B030D-6E8A-4147-A177-3AD203B41FA5}">
                      <a16:colId xmlns:a16="http://schemas.microsoft.com/office/drawing/2014/main" val="20000"/>
                    </a:ext>
                  </a:extLst>
                </a:gridCol>
                <a:gridCol w="660378">
                  <a:extLst>
                    <a:ext uri="{9D8B030D-6E8A-4147-A177-3AD203B41FA5}">
                      <a16:colId xmlns:a16="http://schemas.microsoft.com/office/drawing/2014/main" val="20001"/>
                    </a:ext>
                  </a:extLst>
                </a:gridCol>
              </a:tblGrid>
              <a:tr h="192832">
                <a:tc>
                  <a:txBody>
                    <a:bodyPr/>
                    <a:lstStyle/>
                    <a:p>
                      <a:r>
                        <a:rPr lang="en-US" sz="1400" b="1" dirty="0">
                          <a:solidFill>
                            <a:schemeClr val="tx1"/>
                          </a:solidFill>
                        </a:rPr>
                        <a:t>gold</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CA9801"/>
                    </a:solidFill>
                  </a:tcPr>
                </a:tc>
                <a:tc>
                  <a:txBody>
                    <a:bodyPr/>
                    <a:lstStyle/>
                    <a:p>
                      <a:r>
                        <a:rPr lang="en-US" altLang="ja-JP" sz="1400" b="1" dirty="0">
                          <a:solidFill>
                            <a:schemeClr val="tx1"/>
                          </a:solidFill>
                        </a:rPr>
                        <a:t>±</a:t>
                      </a:r>
                      <a:r>
                        <a:rPr lang="en-US" sz="1400" b="1" dirty="0">
                          <a:solidFill>
                            <a:schemeClr val="tx1"/>
                          </a:solidFill>
                        </a:rPr>
                        <a:t> 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CA9801"/>
                    </a:solidFill>
                  </a:tcPr>
                </a:tc>
                <a:extLst>
                  <a:ext uri="{0D108BD9-81ED-4DB2-BD59-A6C34878D82A}">
                    <a16:rowId xmlns:a16="http://schemas.microsoft.com/office/drawing/2014/main" val="10000"/>
                  </a:ext>
                </a:extLst>
              </a:tr>
              <a:tr h="197867">
                <a:tc>
                  <a:txBody>
                    <a:bodyPr/>
                    <a:lstStyle/>
                    <a:p>
                      <a:r>
                        <a:rPr lang="en-US" sz="1400" b="1" dirty="0"/>
                        <a:t>silver</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altLang="ja-JP" sz="1400" b="1" dirty="0">
                          <a:solidFill>
                            <a:schemeClr val="tx1"/>
                          </a:solidFill>
                        </a:rPr>
                        <a:t>±</a:t>
                      </a:r>
                      <a:r>
                        <a:rPr lang="en-US" sz="1400" b="1" dirty="0"/>
                        <a:t>10%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cxnSp>
        <p:nvCxnSpPr>
          <p:cNvPr id="19" name="Straight Arrow Connector 18"/>
          <p:cNvCxnSpPr/>
          <p:nvPr/>
        </p:nvCxnSpPr>
        <p:spPr>
          <a:xfrm>
            <a:off x="9101969" y="2772511"/>
            <a:ext cx="988183" cy="7078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6404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Resistor</a:t>
            </a:r>
            <a:endParaRPr kumimoji="1" lang="ja-JP" altLang="en-US" dirty="0"/>
          </a:p>
        </p:txBody>
      </p:sp>
      <p:sp>
        <p:nvSpPr>
          <p:cNvPr id="6" name="コンテンツ プレースホルダー 5"/>
          <p:cNvSpPr>
            <a:spLocks noGrp="1"/>
          </p:cNvSpPr>
          <p:nvPr>
            <p:ph idx="1"/>
          </p:nvPr>
        </p:nvSpPr>
        <p:spPr/>
        <p:txBody>
          <a:bodyPr>
            <a:normAutofit/>
          </a:bodyPr>
          <a:lstStyle/>
          <a:p>
            <a:r>
              <a:rPr lang="en-US" altLang="ja-JP" sz="1800" dirty="0"/>
              <a:t>You can simply use a multimeter to</a:t>
            </a:r>
            <a:br>
              <a:rPr lang="en-US" altLang="ja-JP" sz="1800" dirty="0"/>
            </a:br>
            <a:r>
              <a:rPr lang="en-US" altLang="ja-JP" sz="1800" dirty="0"/>
              <a:t>measure the resistance.</a:t>
            </a:r>
            <a:br>
              <a:rPr lang="en-US" altLang="ja-JP" sz="1800" dirty="0"/>
            </a:br>
            <a:br>
              <a:rPr lang="en-US" altLang="ja-JP" sz="1800" b="1" dirty="0"/>
            </a:br>
            <a:br>
              <a:rPr lang="en-US" altLang="ja-JP" sz="1800" dirty="0"/>
            </a:br>
            <a:endParaRPr lang="en-US" altLang="ja-JP"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479" y="1832333"/>
            <a:ext cx="2471424" cy="1277999"/>
          </a:xfrm>
          <a:prstGeom prst="rect">
            <a:avLst/>
          </a:prstGeom>
        </p:spPr>
      </p:pic>
      <p:graphicFrame>
        <p:nvGraphicFramePr>
          <p:cNvPr id="3" name="Table 2"/>
          <p:cNvGraphicFramePr>
            <a:graphicFrameLocks noGrp="1"/>
          </p:cNvGraphicFramePr>
          <p:nvPr/>
        </p:nvGraphicFramePr>
        <p:xfrm>
          <a:off x="7055370" y="3480318"/>
          <a:ext cx="2745533" cy="3048000"/>
        </p:xfrm>
        <a:graphic>
          <a:graphicData uri="http://schemas.openxmlformats.org/drawingml/2006/table">
            <a:tbl>
              <a:tblPr firstRow="1" bandRow="1">
                <a:tableStyleId>{5C22544A-7EE6-4342-B048-85BDC9FD1C3A}</a:tableStyleId>
              </a:tblPr>
              <a:tblGrid>
                <a:gridCol w="795435">
                  <a:extLst>
                    <a:ext uri="{9D8B030D-6E8A-4147-A177-3AD203B41FA5}">
                      <a16:colId xmlns:a16="http://schemas.microsoft.com/office/drawing/2014/main" val="20000"/>
                    </a:ext>
                  </a:extLst>
                </a:gridCol>
                <a:gridCol w="388126">
                  <a:extLst>
                    <a:ext uri="{9D8B030D-6E8A-4147-A177-3AD203B41FA5}">
                      <a16:colId xmlns:a16="http://schemas.microsoft.com/office/drawing/2014/main" val="20001"/>
                    </a:ext>
                  </a:extLst>
                </a:gridCol>
                <a:gridCol w="227694">
                  <a:extLst>
                    <a:ext uri="{9D8B030D-6E8A-4147-A177-3AD203B41FA5}">
                      <a16:colId xmlns:a16="http://schemas.microsoft.com/office/drawing/2014/main" val="20002"/>
                    </a:ext>
                  </a:extLst>
                </a:gridCol>
                <a:gridCol w="1334278">
                  <a:extLst>
                    <a:ext uri="{9D8B030D-6E8A-4147-A177-3AD203B41FA5}">
                      <a16:colId xmlns:a16="http://schemas.microsoft.com/office/drawing/2014/main" val="20003"/>
                    </a:ext>
                  </a:extLst>
                </a:gridCol>
              </a:tblGrid>
              <a:tr h="204083">
                <a:tc>
                  <a:txBody>
                    <a:bodyPr/>
                    <a:lstStyle/>
                    <a:p>
                      <a:r>
                        <a:rPr lang="en-US" altLang="ja-JP" sz="1400" b="1" dirty="0">
                          <a:solidFill>
                            <a:schemeClr val="bg1"/>
                          </a:solidFill>
                        </a:rPr>
                        <a:t>black</a:t>
                      </a:r>
                      <a:endParaRPr lang="en-US" sz="1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r>
                        <a:rPr lang="en-US" sz="1400" b="1" dirty="0">
                          <a:solidFill>
                            <a:schemeClr val="bg1"/>
                          </a:solidFill>
                        </a:rPr>
                        <a:t>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r>
                        <a:rPr lang="en-US" sz="1400" b="1" dirty="0">
                          <a:solidFill>
                            <a:schemeClr val="bg1"/>
                          </a:solidFill>
                        </a:rPr>
                        <a:t>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r>
                        <a:rPr lang="en-US" sz="1400" b="1" dirty="0">
                          <a:solidFill>
                            <a:schemeClr val="bg1"/>
                          </a:solidFill>
                        </a:rPr>
                        <a:t>* 1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97867">
                <a:tc>
                  <a:txBody>
                    <a:bodyPr/>
                    <a:lstStyle/>
                    <a:p>
                      <a:r>
                        <a:rPr lang="en-US" sz="1400" b="1" dirty="0"/>
                        <a:t>brown</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43326"/>
                    </a:solidFill>
                  </a:tcPr>
                </a:tc>
                <a:tc>
                  <a:txBody>
                    <a:bodyPr/>
                    <a:lstStyle/>
                    <a:p>
                      <a:r>
                        <a:rPr lang="en-US" sz="1400" b="1" dirty="0"/>
                        <a:t>10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43326"/>
                    </a:solidFill>
                  </a:tcPr>
                </a:tc>
                <a:tc>
                  <a:txBody>
                    <a:bodyPr/>
                    <a:lstStyle/>
                    <a:p>
                      <a:r>
                        <a:rPr lang="en-US" sz="1400" b="1" dirty="0"/>
                        <a:t>1</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43326"/>
                    </a:solidFill>
                  </a:tcPr>
                </a:tc>
                <a:tc>
                  <a:txBody>
                    <a:bodyPr/>
                    <a:lstStyle/>
                    <a:p>
                      <a:r>
                        <a:rPr lang="en-US" sz="1400" b="1" dirty="0"/>
                        <a:t>* 10</a:t>
                      </a:r>
                      <a:r>
                        <a:rPr lang="en-US" sz="1400" b="1" baseline="0" dirty="0"/>
                        <a:t> </a:t>
                      </a:r>
                      <a:r>
                        <a:rPr lang="en-US" altLang="ja-JP" sz="1400" b="1" dirty="0"/>
                        <a:t>ohm</a:t>
                      </a:r>
                      <a:endParaRPr lang="en-US"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43326"/>
                    </a:solidFill>
                  </a:tcPr>
                </a:tc>
                <a:extLst>
                  <a:ext uri="{0D108BD9-81ED-4DB2-BD59-A6C34878D82A}">
                    <a16:rowId xmlns:a16="http://schemas.microsoft.com/office/drawing/2014/main" val="10001"/>
                  </a:ext>
                </a:extLst>
              </a:tr>
              <a:tr h="215284">
                <a:tc>
                  <a:txBody>
                    <a:bodyPr/>
                    <a:lstStyle/>
                    <a:p>
                      <a:r>
                        <a:rPr lang="en-US" sz="1400" b="1" dirty="0"/>
                        <a:t>red</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0000"/>
                    </a:solidFill>
                  </a:tcPr>
                </a:tc>
                <a:tc>
                  <a:txBody>
                    <a:bodyPr/>
                    <a:lstStyle/>
                    <a:p>
                      <a:r>
                        <a:rPr lang="en-US" sz="1400" b="1" dirty="0"/>
                        <a:t>20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0000"/>
                    </a:solidFill>
                  </a:tcPr>
                </a:tc>
                <a:tc>
                  <a:txBody>
                    <a:bodyPr/>
                    <a:lstStyle/>
                    <a:p>
                      <a:r>
                        <a:rPr lang="en-US" sz="1400" b="1" dirty="0"/>
                        <a:t>2</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0000"/>
                    </a:solidFill>
                  </a:tcPr>
                </a:tc>
                <a:tc>
                  <a:txBody>
                    <a:bodyPr/>
                    <a:lstStyle/>
                    <a:p>
                      <a:r>
                        <a:rPr lang="en-US" sz="1400" b="1" dirty="0"/>
                        <a:t>* 100 </a:t>
                      </a:r>
                      <a:r>
                        <a:rPr lang="en-US" altLang="ja-JP" sz="1400" b="1" dirty="0"/>
                        <a:t>ohm</a:t>
                      </a:r>
                      <a:endParaRPr lang="en-US"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167387">
                <a:tc>
                  <a:txBody>
                    <a:bodyPr/>
                    <a:lstStyle/>
                    <a:p>
                      <a:r>
                        <a:rPr lang="en-US" sz="1400" b="1" dirty="0"/>
                        <a:t>orange</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05100"/>
                    </a:solidFill>
                  </a:tcPr>
                </a:tc>
                <a:tc>
                  <a:txBody>
                    <a:bodyPr/>
                    <a:lstStyle/>
                    <a:p>
                      <a:r>
                        <a:rPr lang="en-US" sz="1400" b="1" dirty="0"/>
                        <a:t>30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05100"/>
                    </a:solidFill>
                  </a:tcPr>
                </a:tc>
                <a:tc>
                  <a:txBody>
                    <a:bodyPr/>
                    <a:lstStyle/>
                    <a:p>
                      <a:r>
                        <a:rPr lang="en-US" sz="1400" b="1" dirty="0"/>
                        <a:t>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05100"/>
                    </a:solidFill>
                  </a:tcPr>
                </a:tc>
                <a:tc>
                  <a:txBody>
                    <a:bodyPr/>
                    <a:lstStyle/>
                    <a:p>
                      <a:r>
                        <a:rPr lang="en-US" sz="1400" b="1" dirty="0"/>
                        <a:t>* 1k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05100"/>
                    </a:solidFill>
                  </a:tcPr>
                </a:tc>
                <a:extLst>
                  <a:ext uri="{0D108BD9-81ED-4DB2-BD59-A6C34878D82A}">
                    <a16:rowId xmlns:a16="http://schemas.microsoft.com/office/drawing/2014/main" val="10003"/>
                  </a:ext>
                </a:extLst>
              </a:tr>
              <a:tr h="156812">
                <a:tc>
                  <a:txBody>
                    <a:bodyPr/>
                    <a:lstStyle/>
                    <a:p>
                      <a:r>
                        <a:rPr lang="en-US" sz="1400" b="1" dirty="0"/>
                        <a:t>yellow</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r>
                        <a:rPr lang="en-US" sz="1400" b="1" dirty="0"/>
                        <a:t>40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r>
                        <a:rPr lang="en-US" sz="1400" b="1" dirty="0"/>
                        <a:t>4</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r>
                        <a:rPr lang="en-US" sz="1400" b="1" dirty="0"/>
                        <a:t>* 10k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38345">
                <a:tc>
                  <a:txBody>
                    <a:bodyPr/>
                    <a:lstStyle/>
                    <a:p>
                      <a:r>
                        <a:rPr lang="en-US" sz="1400" b="1" dirty="0"/>
                        <a:t>green</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tc>
                  <a:txBody>
                    <a:bodyPr/>
                    <a:lstStyle/>
                    <a:p>
                      <a:r>
                        <a:rPr lang="en-US" sz="1400" b="1" dirty="0"/>
                        <a:t>50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tc>
                  <a:txBody>
                    <a:bodyPr/>
                    <a:lstStyle/>
                    <a:p>
                      <a:r>
                        <a:rPr lang="en-US" sz="1400" b="1" dirty="0"/>
                        <a:t>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tc>
                  <a:txBody>
                    <a:bodyPr/>
                    <a:lstStyle/>
                    <a:p>
                      <a:r>
                        <a:rPr lang="en-US" sz="1400" b="1" dirty="0"/>
                        <a:t>* 100k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r h="146111">
                <a:tc>
                  <a:txBody>
                    <a:bodyPr/>
                    <a:lstStyle/>
                    <a:p>
                      <a:r>
                        <a:rPr lang="en-US" sz="1400" b="1" dirty="0"/>
                        <a:t>blue</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400" b="1" dirty="0"/>
                        <a:t>60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400" b="1" dirty="0"/>
                        <a:t>6</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en-US" sz="1400" b="1" dirty="0"/>
                        <a:t>* 1M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10006"/>
                  </a:ext>
                </a:extLst>
              </a:tr>
              <a:tr h="199733">
                <a:tc>
                  <a:txBody>
                    <a:bodyPr/>
                    <a:lstStyle/>
                    <a:p>
                      <a:r>
                        <a:rPr lang="en-US" sz="1400" b="1" dirty="0"/>
                        <a:t>purple</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030A0"/>
                    </a:solidFill>
                  </a:tcPr>
                </a:tc>
                <a:tc>
                  <a:txBody>
                    <a:bodyPr/>
                    <a:lstStyle/>
                    <a:p>
                      <a:r>
                        <a:rPr lang="en-US" sz="1400" b="1" dirty="0"/>
                        <a:t>70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030A0"/>
                    </a:solidFill>
                  </a:tcPr>
                </a:tc>
                <a:tc>
                  <a:txBody>
                    <a:bodyPr/>
                    <a:lstStyle/>
                    <a:p>
                      <a:r>
                        <a:rPr lang="en-US" sz="1400" b="1" dirty="0"/>
                        <a:t>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030A0"/>
                    </a:solidFill>
                  </a:tcPr>
                </a:tc>
                <a:tc>
                  <a:txBody>
                    <a:bodyPr/>
                    <a:lstStyle/>
                    <a:p>
                      <a:r>
                        <a:rPr lang="en-US" sz="1400" b="1" dirty="0"/>
                        <a:t>* 10M ohm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030A0"/>
                    </a:solidFill>
                  </a:tcPr>
                </a:tc>
                <a:extLst>
                  <a:ext uri="{0D108BD9-81ED-4DB2-BD59-A6C34878D82A}">
                    <a16:rowId xmlns:a16="http://schemas.microsoft.com/office/drawing/2014/main" val="10007"/>
                  </a:ext>
                </a:extLst>
              </a:tr>
              <a:tr h="0">
                <a:tc>
                  <a:txBody>
                    <a:bodyPr/>
                    <a:lstStyle/>
                    <a:p>
                      <a:r>
                        <a:rPr lang="en-US" sz="1400" b="1" dirty="0"/>
                        <a:t>grey</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65000"/>
                      </a:schemeClr>
                    </a:solidFill>
                  </a:tcPr>
                </a:tc>
                <a:tc>
                  <a:txBody>
                    <a:bodyPr/>
                    <a:lstStyle/>
                    <a:p>
                      <a:r>
                        <a:rPr lang="en-US" sz="1400" b="1" dirty="0"/>
                        <a:t>80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65000"/>
                      </a:schemeClr>
                    </a:solidFill>
                  </a:tcPr>
                </a:tc>
                <a:tc>
                  <a:txBody>
                    <a:bodyPr/>
                    <a:lstStyle/>
                    <a:p>
                      <a:r>
                        <a:rPr lang="en-US" sz="1400" b="1" dirty="0"/>
                        <a:t>8</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65000"/>
                      </a:schemeClr>
                    </a:solidFill>
                  </a:tcPr>
                </a:tc>
                <a:tc>
                  <a:txBody>
                    <a:bodyPr/>
                    <a:lstStyle/>
                    <a:p>
                      <a:endParaRPr lang="en-US"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008"/>
                  </a:ext>
                </a:extLst>
              </a:tr>
              <a:tr h="0">
                <a:tc>
                  <a:txBody>
                    <a:bodyPr/>
                    <a:lstStyle/>
                    <a:p>
                      <a:r>
                        <a:rPr lang="en-US" sz="1400" b="1" dirty="0"/>
                        <a:t>white</a:t>
                      </a:r>
                    </a:p>
                  </a:txBody>
                  <a:tcP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solidFill>
                      <a:schemeClr val="bg1"/>
                    </a:solidFill>
                  </a:tcPr>
                </a:tc>
                <a:tc>
                  <a:txBody>
                    <a:bodyPr/>
                    <a:lstStyle/>
                    <a:p>
                      <a:r>
                        <a:rPr lang="en-US" sz="1400" b="1" dirty="0"/>
                        <a:t>90</a:t>
                      </a:r>
                      <a:endParaRPr lang="en-US" sz="1400" b="1" dirty="0">
                        <a:solidFill>
                          <a:schemeClr val="accent6">
                            <a:lumMod val="20000"/>
                            <a:lumOff val="8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solidFill>
                      <a:schemeClr val="bg1"/>
                    </a:solidFill>
                  </a:tcPr>
                </a:tc>
                <a:tc>
                  <a:txBody>
                    <a:bodyPr/>
                    <a:lstStyle/>
                    <a:p>
                      <a:r>
                        <a:rPr lang="en-US" sz="1400" b="1" dirty="0"/>
                        <a:t>9</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10009"/>
                  </a:ext>
                </a:extLst>
              </a:tr>
            </a:tbl>
          </a:graphicData>
        </a:graphic>
      </p:graphicFrame>
      <p:cxnSp>
        <p:nvCxnSpPr>
          <p:cNvPr id="8" name="Straight Arrow Connector 7"/>
          <p:cNvCxnSpPr/>
          <p:nvPr/>
        </p:nvCxnSpPr>
        <p:spPr>
          <a:xfrm flipH="1">
            <a:off x="7987004" y="2789853"/>
            <a:ext cx="289249" cy="6518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8276253" y="2789853"/>
            <a:ext cx="243762" cy="6518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8809264" y="2772511"/>
            <a:ext cx="3456" cy="6691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nvGraphicFramePr>
        <p:xfrm>
          <a:off x="9896645" y="3496380"/>
          <a:ext cx="1505363" cy="1036320"/>
        </p:xfrm>
        <a:graphic>
          <a:graphicData uri="http://schemas.openxmlformats.org/drawingml/2006/table">
            <a:tbl>
              <a:tblPr firstRow="1" bandRow="1">
                <a:tableStyleId>{5C22544A-7EE6-4342-B048-85BDC9FD1C3A}</a:tableStyleId>
              </a:tblPr>
              <a:tblGrid>
                <a:gridCol w="844985">
                  <a:extLst>
                    <a:ext uri="{9D8B030D-6E8A-4147-A177-3AD203B41FA5}">
                      <a16:colId xmlns:a16="http://schemas.microsoft.com/office/drawing/2014/main" val="20000"/>
                    </a:ext>
                  </a:extLst>
                </a:gridCol>
                <a:gridCol w="660378">
                  <a:extLst>
                    <a:ext uri="{9D8B030D-6E8A-4147-A177-3AD203B41FA5}">
                      <a16:colId xmlns:a16="http://schemas.microsoft.com/office/drawing/2014/main" val="20001"/>
                    </a:ext>
                  </a:extLst>
                </a:gridCol>
              </a:tblGrid>
              <a:tr h="192832">
                <a:tc>
                  <a:txBody>
                    <a:bodyPr/>
                    <a:lstStyle/>
                    <a:p>
                      <a:r>
                        <a:rPr lang="en-US" sz="1400" b="1" dirty="0">
                          <a:solidFill>
                            <a:schemeClr val="tx1"/>
                          </a:solidFill>
                        </a:rPr>
                        <a:t>gold</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CA9801"/>
                    </a:solidFill>
                  </a:tcPr>
                </a:tc>
                <a:tc>
                  <a:txBody>
                    <a:bodyPr/>
                    <a:lstStyle/>
                    <a:p>
                      <a:r>
                        <a:rPr lang="en-US" altLang="ja-JP" sz="1400" b="1" dirty="0">
                          <a:solidFill>
                            <a:schemeClr val="tx1"/>
                          </a:solidFill>
                        </a:rPr>
                        <a:t>±</a:t>
                      </a:r>
                      <a:r>
                        <a:rPr lang="en-US" sz="1400" b="1" dirty="0">
                          <a:solidFill>
                            <a:schemeClr val="tx1"/>
                          </a:solidFill>
                        </a:rPr>
                        <a:t> 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rgbClr val="CA9801"/>
                    </a:solidFill>
                  </a:tcPr>
                </a:tc>
                <a:extLst>
                  <a:ext uri="{0D108BD9-81ED-4DB2-BD59-A6C34878D82A}">
                    <a16:rowId xmlns:a16="http://schemas.microsoft.com/office/drawing/2014/main" val="10000"/>
                  </a:ext>
                </a:extLst>
              </a:tr>
              <a:tr h="197867">
                <a:tc>
                  <a:txBody>
                    <a:bodyPr/>
                    <a:lstStyle/>
                    <a:p>
                      <a:r>
                        <a:rPr lang="en-US" sz="1400" b="1" dirty="0"/>
                        <a:t>silver</a:t>
                      </a:r>
                    </a:p>
                  </a:txBody>
                  <a:tcP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altLang="ja-JP" sz="1400" b="1" dirty="0">
                          <a:solidFill>
                            <a:schemeClr val="tx1"/>
                          </a:solidFill>
                        </a:rPr>
                        <a:t>±</a:t>
                      </a:r>
                      <a:r>
                        <a:rPr lang="en-US" sz="1400" b="1" dirty="0"/>
                        <a:t>10%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cxnSp>
        <p:nvCxnSpPr>
          <p:cNvPr id="19" name="Straight Arrow Connector 18"/>
          <p:cNvCxnSpPr/>
          <p:nvPr/>
        </p:nvCxnSpPr>
        <p:spPr>
          <a:xfrm>
            <a:off x="9101969" y="2772511"/>
            <a:ext cx="988183" cy="7078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5414B57C-72DA-7742-922E-771EF330651D}"/>
              </a:ext>
            </a:extLst>
          </p:cNvPr>
          <p:cNvPicPr>
            <a:picLocks noChangeAspect="1"/>
          </p:cNvPicPr>
          <p:nvPr/>
        </p:nvPicPr>
        <p:blipFill>
          <a:blip r:embed="rId4"/>
          <a:stretch>
            <a:fillRect/>
          </a:stretch>
        </p:blipFill>
        <p:spPr>
          <a:xfrm>
            <a:off x="1194101" y="2628293"/>
            <a:ext cx="4911476" cy="3683607"/>
          </a:xfrm>
          <a:prstGeom prst="rect">
            <a:avLst/>
          </a:prstGeom>
        </p:spPr>
      </p:pic>
      <p:sp>
        <p:nvSpPr>
          <p:cNvPr id="7" name="正方形/長方形 6">
            <a:extLst>
              <a:ext uri="{FF2B5EF4-FFF2-40B4-BE49-F238E27FC236}">
                <a16:creationId xmlns:a16="http://schemas.microsoft.com/office/drawing/2014/main" id="{6FAA7DDA-E54F-7E43-AEDE-2F013720ABD2}"/>
              </a:ext>
            </a:extLst>
          </p:cNvPr>
          <p:cNvSpPr/>
          <p:nvPr/>
        </p:nvSpPr>
        <p:spPr>
          <a:xfrm>
            <a:off x="200723" y="6566959"/>
            <a:ext cx="11809708"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(left): </a:t>
            </a:r>
            <a:r>
              <a:rPr lang="en-US" altLang="ja-JP" sz="1050" dirty="0">
                <a:latin typeface="Courier New" panose="02070309020205020404" pitchFamily="49" charset="0"/>
                <a:cs typeface="Courier New" panose="02070309020205020404" pitchFamily="49" charset="0"/>
                <a:hlinkClick r:id="rId5"/>
              </a:rPr>
              <a:t>https://commons.wikimedia.org/wiki/File:Measure_the_resistance.jpg</a:t>
            </a:r>
            <a:r>
              <a:rPr lang="en-US" altLang="ja-JP" sz="1050" dirty="0">
                <a:latin typeface="Courier New" panose="02070309020205020404" pitchFamily="49" charset="0"/>
                <a:cs typeface="Courier New" panose="02070309020205020404" pitchFamily="49" charset="0"/>
              </a:rPr>
              <a:t> ( </a:t>
            </a:r>
            <a:r>
              <a:rPr lang="en-US" altLang="ja-JP" sz="1050" dirty="0">
                <a:latin typeface="Courier New" panose="02070309020205020404" pitchFamily="49" charset="0"/>
                <a:cs typeface="Courier New" panose="02070309020205020404" pitchFamily="49" charset="0"/>
                <a:hlinkClick r:id="rId6" tooltip="w:en:Creative Commons"/>
              </a:rPr>
              <a:t>Creative Commons</a:t>
            </a:r>
            <a:r>
              <a:rPr lang="en-US" altLang="ja-JP" sz="1050" dirty="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7"/>
              </a:rPr>
              <a:t>Attribution-Share Alike 3.0 Unported</a:t>
            </a:r>
            <a:r>
              <a:rPr lang="en-US" altLang="ja-JP" sz="1050" dirty="0">
                <a:latin typeface="Courier New" panose="02070309020205020404" pitchFamily="49" charset="0"/>
                <a:cs typeface="Courier New" panose="02070309020205020404" pitchFamily="49" charset="0"/>
              </a:rPr>
              <a:t> license.) </a:t>
            </a:r>
            <a:endParaRPr lang="ja-JP" altLang="en-US" sz="105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32048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12F69E-9674-A145-99BF-1EFEB94CDD7C}"/>
              </a:ext>
            </a:extLst>
          </p:cNvPr>
          <p:cNvSpPr>
            <a:spLocks noGrp="1"/>
          </p:cNvSpPr>
          <p:nvPr>
            <p:ph type="title"/>
          </p:nvPr>
        </p:nvSpPr>
        <p:spPr/>
        <p:txBody>
          <a:bodyPr/>
          <a:lstStyle/>
          <a:p>
            <a:r>
              <a:rPr lang="en-US" altLang="ja-JP" dirty="0"/>
              <a:t>Breadboard</a:t>
            </a:r>
            <a:endParaRPr kumimoji="1" lang="ja-JP" altLang="en-US"/>
          </a:p>
        </p:txBody>
      </p:sp>
      <p:sp>
        <p:nvSpPr>
          <p:cNvPr id="3" name="コンテンツ プレースホルダー 2">
            <a:extLst>
              <a:ext uri="{FF2B5EF4-FFF2-40B4-BE49-F238E27FC236}">
                <a16:creationId xmlns:a16="http://schemas.microsoft.com/office/drawing/2014/main" id="{23CC239D-2372-F144-B011-C16F4641AEEC}"/>
              </a:ext>
            </a:extLst>
          </p:cNvPr>
          <p:cNvSpPr>
            <a:spLocks noGrp="1"/>
          </p:cNvSpPr>
          <p:nvPr>
            <p:ph idx="1"/>
          </p:nvPr>
        </p:nvSpPr>
        <p:spPr/>
        <p:txBody>
          <a:bodyPr/>
          <a:lstStyle/>
          <a:p>
            <a:r>
              <a:rPr kumimoji="1" lang="en-US" altLang="ja-JP" dirty="0"/>
              <a:t>‘Breadboard’ is a useful tool for prototyping</a:t>
            </a:r>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A515B4A-6B93-4048-A6DD-A1F6B499068E}"/>
              </a:ext>
            </a:extLst>
          </p:cNvPr>
          <p:cNvSpPr>
            <a:spLocks noGrp="1"/>
          </p:cNvSpPr>
          <p:nvPr>
            <p:ph type="sldNum" sz="quarter" idx="12"/>
          </p:nvPr>
        </p:nvSpPr>
        <p:spPr/>
        <p:txBody>
          <a:bodyPr/>
          <a:lstStyle/>
          <a:p>
            <a:fld id="{D5DDEC14-9F2A-1C40-9F92-7E724392E266}" type="slidenum">
              <a:rPr kumimoji="1" lang="ja-JP" altLang="en-US" smtClean="0"/>
              <a:t>75</a:t>
            </a:fld>
            <a:endParaRPr kumimoji="1" lang="ja-JP" altLang="en-US"/>
          </a:p>
        </p:txBody>
      </p:sp>
      <p:pic>
        <p:nvPicPr>
          <p:cNvPr id="6" name="図 5" descr="ケーキ, 色, 異なる, コンピュータ が含まれている画像&#10;&#10;自動的に生成された説明">
            <a:extLst>
              <a:ext uri="{FF2B5EF4-FFF2-40B4-BE49-F238E27FC236}">
                <a16:creationId xmlns:a16="http://schemas.microsoft.com/office/drawing/2014/main" id="{4D922A59-492C-8145-9F32-41E16166EB87}"/>
              </a:ext>
            </a:extLst>
          </p:cNvPr>
          <p:cNvPicPr>
            <a:picLocks noChangeAspect="1"/>
          </p:cNvPicPr>
          <p:nvPr/>
        </p:nvPicPr>
        <p:blipFill>
          <a:blip r:embed="rId2"/>
          <a:stretch>
            <a:fillRect/>
          </a:stretch>
        </p:blipFill>
        <p:spPr>
          <a:xfrm>
            <a:off x="2903254" y="2765404"/>
            <a:ext cx="5521934" cy="3562538"/>
          </a:xfrm>
          <a:prstGeom prst="rect">
            <a:avLst/>
          </a:prstGeom>
        </p:spPr>
      </p:pic>
    </p:spTree>
    <p:extLst>
      <p:ext uri="{BB962C8B-B14F-4D97-AF65-F5344CB8AC3E}">
        <p14:creationId xmlns:p14="http://schemas.microsoft.com/office/powerpoint/2010/main" val="3830691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ケーキ, 色, 異なる, コンピュータ が含まれている画像&#10;&#10;自動的に生成された説明">
            <a:extLst>
              <a:ext uri="{FF2B5EF4-FFF2-40B4-BE49-F238E27FC236}">
                <a16:creationId xmlns:a16="http://schemas.microsoft.com/office/drawing/2014/main" id="{002169B1-1117-3646-83B6-EAE881E9A65E}"/>
              </a:ext>
            </a:extLst>
          </p:cNvPr>
          <p:cNvPicPr>
            <a:picLocks noChangeAspect="1"/>
          </p:cNvPicPr>
          <p:nvPr/>
        </p:nvPicPr>
        <p:blipFill>
          <a:blip r:embed="rId2"/>
          <a:stretch>
            <a:fillRect/>
          </a:stretch>
        </p:blipFill>
        <p:spPr>
          <a:xfrm>
            <a:off x="2903254" y="2765404"/>
            <a:ext cx="5521934" cy="3562538"/>
          </a:xfrm>
          <a:prstGeom prst="rect">
            <a:avLst/>
          </a:prstGeom>
        </p:spPr>
      </p:pic>
      <p:sp>
        <p:nvSpPr>
          <p:cNvPr id="2" name="タイトル 1">
            <a:extLst>
              <a:ext uri="{FF2B5EF4-FFF2-40B4-BE49-F238E27FC236}">
                <a16:creationId xmlns:a16="http://schemas.microsoft.com/office/drawing/2014/main" id="{F112F69E-9674-A145-99BF-1EFEB94CDD7C}"/>
              </a:ext>
            </a:extLst>
          </p:cNvPr>
          <p:cNvSpPr>
            <a:spLocks noGrp="1"/>
          </p:cNvSpPr>
          <p:nvPr>
            <p:ph type="title"/>
          </p:nvPr>
        </p:nvSpPr>
        <p:spPr/>
        <p:txBody>
          <a:bodyPr/>
          <a:lstStyle/>
          <a:p>
            <a:r>
              <a:rPr lang="en-US" altLang="ja-JP" dirty="0"/>
              <a:t>Breadboard</a:t>
            </a:r>
            <a:endParaRPr kumimoji="1" lang="ja-JP" altLang="en-US"/>
          </a:p>
        </p:txBody>
      </p:sp>
      <p:sp>
        <p:nvSpPr>
          <p:cNvPr id="3" name="コンテンツ プレースホルダー 2">
            <a:extLst>
              <a:ext uri="{FF2B5EF4-FFF2-40B4-BE49-F238E27FC236}">
                <a16:creationId xmlns:a16="http://schemas.microsoft.com/office/drawing/2014/main" id="{23CC239D-2372-F144-B011-C16F4641AEEC}"/>
              </a:ext>
            </a:extLst>
          </p:cNvPr>
          <p:cNvSpPr>
            <a:spLocks noGrp="1"/>
          </p:cNvSpPr>
          <p:nvPr>
            <p:ph idx="1"/>
          </p:nvPr>
        </p:nvSpPr>
        <p:spPr/>
        <p:txBody>
          <a:bodyPr/>
          <a:lstStyle/>
          <a:p>
            <a:r>
              <a:rPr kumimoji="1" lang="en-US" altLang="ja-JP" dirty="0"/>
              <a:t>These holes are connected horizontally inside.</a:t>
            </a:r>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A515B4A-6B93-4048-A6DD-A1F6B499068E}"/>
              </a:ext>
            </a:extLst>
          </p:cNvPr>
          <p:cNvSpPr>
            <a:spLocks noGrp="1"/>
          </p:cNvSpPr>
          <p:nvPr>
            <p:ph type="sldNum" sz="quarter" idx="12"/>
          </p:nvPr>
        </p:nvSpPr>
        <p:spPr/>
        <p:txBody>
          <a:bodyPr/>
          <a:lstStyle/>
          <a:p>
            <a:fld id="{D5DDEC14-9F2A-1C40-9F92-7E724392E266}" type="slidenum">
              <a:rPr kumimoji="1" lang="ja-JP" altLang="en-US" smtClean="0"/>
              <a:t>76</a:t>
            </a:fld>
            <a:endParaRPr kumimoji="1" lang="ja-JP" altLang="en-US"/>
          </a:p>
        </p:txBody>
      </p:sp>
      <p:cxnSp>
        <p:nvCxnSpPr>
          <p:cNvPr id="8" name="直線コネクタ 7">
            <a:extLst>
              <a:ext uri="{FF2B5EF4-FFF2-40B4-BE49-F238E27FC236}">
                <a16:creationId xmlns:a16="http://schemas.microsoft.com/office/drawing/2014/main" id="{4BA38B99-68A5-0E4F-AB1F-F698C0DC5F55}"/>
              </a:ext>
            </a:extLst>
          </p:cNvPr>
          <p:cNvCxnSpPr>
            <a:cxnSpLocks/>
          </p:cNvCxnSpPr>
          <p:nvPr/>
        </p:nvCxnSpPr>
        <p:spPr>
          <a:xfrm>
            <a:off x="3114354" y="3089563"/>
            <a:ext cx="4849091" cy="0"/>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37BCD14-641C-2448-8DB4-B6FEB94D83B8}"/>
              </a:ext>
            </a:extLst>
          </p:cNvPr>
          <p:cNvCxnSpPr>
            <a:cxnSpLocks/>
          </p:cNvCxnSpPr>
          <p:nvPr/>
        </p:nvCxnSpPr>
        <p:spPr>
          <a:xfrm>
            <a:off x="3114354" y="6163108"/>
            <a:ext cx="4849091" cy="0"/>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986E58D-8BF7-5C4E-B018-45985ED24342}"/>
              </a:ext>
            </a:extLst>
          </p:cNvPr>
          <p:cNvCxnSpPr>
            <a:cxnSpLocks/>
          </p:cNvCxnSpPr>
          <p:nvPr/>
        </p:nvCxnSpPr>
        <p:spPr>
          <a:xfrm>
            <a:off x="3114354" y="2930236"/>
            <a:ext cx="4849091" cy="0"/>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0ED30568-CD88-1542-A3FF-12922D2DDA36}"/>
              </a:ext>
            </a:extLst>
          </p:cNvPr>
          <p:cNvCxnSpPr>
            <a:cxnSpLocks/>
          </p:cNvCxnSpPr>
          <p:nvPr/>
        </p:nvCxnSpPr>
        <p:spPr>
          <a:xfrm>
            <a:off x="3114354" y="5964381"/>
            <a:ext cx="4849091" cy="0"/>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5374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図 65" descr="ケーキ, 色, 異なる, コンピュータ が含まれている画像&#10;&#10;自動的に生成された説明">
            <a:extLst>
              <a:ext uri="{FF2B5EF4-FFF2-40B4-BE49-F238E27FC236}">
                <a16:creationId xmlns:a16="http://schemas.microsoft.com/office/drawing/2014/main" id="{113F19D4-C2D9-7646-9088-0BBBCA1C97F7}"/>
              </a:ext>
            </a:extLst>
          </p:cNvPr>
          <p:cNvPicPr>
            <a:picLocks noChangeAspect="1"/>
          </p:cNvPicPr>
          <p:nvPr/>
        </p:nvPicPr>
        <p:blipFill>
          <a:blip r:embed="rId2"/>
          <a:stretch>
            <a:fillRect/>
          </a:stretch>
        </p:blipFill>
        <p:spPr>
          <a:xfrm>
            <a:off x="2887211" y="2749361"/>
            <a:ext cx="5534893" cy="3570899"/>
          </a:xfrm>
          <a:prstGeom prst="rect">
            <a:avLst/>
          </a:prstGeom>
        </p:spPr>
      </p:pic>
      <p:sp>
        <p:nvSpPr>
          <p:cNvPr id="2" name="タイトル 1">
            <a:extLst>
              <a:ext uri="{FF2B5EF4-FFF2-40B4-BE49-F238E27FC236}">
                <a16:creationId xmlns:a16="http://schemas.microsoft.com/office/drawing/2014/main" id="{F112F69E-9674-A145-99BF-1EFEB94CDD7C}"/>
              </a:ext>
            </a:extLst>
          </p:cNvPr>
          <p:cNvSpPr>
            <a:spLocks noGrp="1"/>
          </p:cNvSpPr>
          <p:nvPr>
            <p:ph type="title"/>
          </p:nvPr>
        </p:nvSpPr>
        <p:spPr/>
        <p:txBody>
          <a:bodyPr/>
          <a:lstStyle/>
          <a:p>
            <a:r>
              <a:rPr lang="en-US" altLang="ja-JP" dirty="0"/>
              <a:t>Breadboard</a:t>
            </a:r>
            <a:endParaRPr kumimoji="1" lang="ja-JP" altLang="en-US"/>
          </a:p>
        </p:txBody>
      </p:sp>
      <p:sp>
        <p:nvSpPr>
          <p:cNvPr id="3" name="コンテンツ プレースホルダー 2">
            <a:extLst>
              <a:ext uri="{FF2B5EF4-FFF2-40B4-BE49-F238E27FC236}">
                <a16:creationId xmlns:a16="http://schemas.microsoft.com/office/drawing/2014/main" id="{23CC239D-2372-F144-B011-C16F4641AEEC}"/>
              </a:ext>
            </a:extLst>
          </p:cNvPr>
          <p:cNvSpPr>
            <a:spLocks noGrp="1"/>
          </p:cNvSpPr>
          <p:nvPr>
            <p:ph idx="1"/>
          </p:nvPr>
        </p:nvSpPr>
        <p:spPr/>
        <p:txBody>
          <a:bodyPr/>
          <a:lstStyle/>
          <a:p>
            <a:r>
              <a:rPr kumimoji="1" lang="en-US" altLang="ja-JP" dirty="0"/>
              <a:t>These holes are connected vertically inside.</a:t>
            </a:r>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4A515B4A-6B93-4048-A6DD-A1F6B499068E}"/>
              </a:ext>
            </a:extLst>
          </p:cNvPr>
          <p:cNvSpPr>
            <a:spLocks noGrp="1"/>
          </p:cNvSpPr>
          <p:nvPr>
            <p:ph type="sldNum" sz="quarter" idx="12"/>
          </p:nvPr>
        </p:nvSpPr>
        <p:spPr/>
        <p:txBody>
          <a:bodyPr/>
          <a:lstStyle/>
          <a:p>
            <a:fld id="{D5DDEC14-9F2A-1C40-9F92-7E724392E266}" type="slidenum">
              <a:rPr kumimoji="1" lang="ja-JP" altLang="en-US" smtClean="0"/>
              <a:t>77</a:t>
            </a:fld>
            <a:endParaRPr kumimoji="1" lang="ja-JP" altLang="en-US"/>
          </a:p>
        </p:txBody>
      </p:sp>
      <p:cxnSp>
        <p:nvCxnSpPr>
          <p:cNvPr id="8" name="直線コネクタ 7">
            <a:extLst>
              <a:ext uri="{FF2B5EF4-FFF2-40B4-BE49-F238E27FC236}">
                <a16:creationId xmlns:a16="http://schemas.microsoft.com/office/drawing/2014/main" id="{4BA38B99-68A5-0E4F-AB1F-F698C0DC5F55}"/>
              </a:ext>
            </a:extLst>
          </p:cNvPr>
          <p:cNvCxnSpPr>
            <a:cxnSpLocks/>
          </p:cNvCxnSpPr>
          <p:nvPr/>
        </p:nvCxnSpPr>
        <p:spPr>
          <a:xfrm>
            <a:off x="3130396"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83D3499-DE4D-A147-9360-9C62311892EC}"/>
              </a:ext>
            </a:extLst>
          </p:cNvPr>
          <p:cNvCxnSpPr>
            <a:cxnSpLocks/>
          </p:cNvCxnSpPr>
          <p:nvPr/>
        </p:nvCxnSpPr>
        <p:spPr>
          <a:xfrm>
            <a:off x="3130396"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C33C3C0-1E7B-5F41-A9E8-E01682838F87}"/>
              </a:ext>
            </a:extLst>
          </p:cNvPr>
          <p:cNvCxnSpPr>
            <a:cxnSpLocks/>
          </p:cNvCxnSpPr>
          <p:nvPr/>
        </p:nvCxnSpPr>
        <p:spPr>
          <a:xfrm>
            <a:off x="3310505"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45611CBF-2638-AB4F-A3CF-475B5FE235BB}"/>
              </a:ext>
            </a:extLst>
          </p:cNvPr>
          <p:cNvCxnSpPr>
            <a:cxnSpLocks/>
          </p:cNvCxnSpPr>
          <p:nvPr/>
        </p:nvCxnSpPr>
        <p:spPr>
          <a:xfrm>
            <a:off x="3310505"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CD2C80F3-3738-A04A-A9A8-0AC0F6D7F641}"/>
              </a:ext>
            </a:extLst>
          </p:cNvPr>
          <p:cNvCxnSpPr>
            <a:cxnSpLocks/>
          </p:cNvCxnSpPr>
          <p:nvPr/>
        </p:nvCxnSpPr>
        <p:spPr>
          <a:xfrm>
            <a:off x="3488427"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A48585B-44A2-DB41-87EE-3571BB3363DE}"/>
              </a:ext>
            </a:extLst>
          </p:cNvPr>
          <p:cNvCxnSpPr>
            <a:cxnSpLocks/>
          </p:cNvCxnSpPr>
          <p:nvPr/>
        </p:nvCxnSpPr>
        <p:spPr>
          <a:xfrm>
            <a:off x="3488427"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FB7F05D-319D-F944-A7DE-8A05027CCEF6}"/>
              </a:ext>
            </a:extLst>
          </p:cNvPr>
          <p:cNvCxnSpPr>
            <a:cxnSpLocks/>
          </p:cNvCxnSpPr>
          <p:nvPr/>
        </p:nvCxnSpPr>
        <p:spPr>
          <a:xfrm>
            <a:off x="3638453"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59E3643-8243-3E47-892E-31DF9BC3A6C4}"/>
              </a:ext>
            </a:extLst>
          </p:cNvPr>
          <p:cNvCxnSpPr>
            <a:cxnSpLocks/>
          </p:cNvCxnSpPr>
          <p:nvPr/>
        </p:nvCxnSpPr>
        <p:spPr>
          <a:xfrm>
            <a:off x="3638850"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EAF6B6D-46AC-1947-8567-3687A743FDFA}"/>
              </a:ext>
            </a:extLst>
          </p:cNvPr>
          <p:cNvCxnSpPr>
            <a:cxnSpLocks/>
          </p:cNvCxnSpPr>
          <p:nvPr/>
        </p:nvCxnSpPr>
        <p:spPr>
          <a:xfrm>
            <a:off x="3823123"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725FED2-83C4-714A-BE7F-5264F2728441}"/>
              </a:ext>
            </a:extLst>
          </p:cNvPr>
          <p:cNvCxnSpPr>
            <a:cxnSpLocks/>
          </p:cNvCxnSpPr>
          <p:nvPr/>
        </p:nvCxnSpPr>
        <p:spPr>
          <a:xfrm>
            <a:off x="3823123"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3B6F2E0-2D3F-0E45-9823-F5B9C9957E1C}"/>
              </a:ext>
            </a:extLst>
          </p:cNvPr>
          <p:cNvCxnSpPr>
            <a:cxnSpLocks/>
          </p:cNvCxnSpPr>
          <p:nvPr/>
        </p:nvCxnSpPr>
        <p:spPr>
          <a:xfrm>
            <a:off x="3987190"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3E95EB9-41DE-9345-BD32-7529096F819F}"/>
              </a:ext>
            </a:extLst>
          </p:cNvPr>
          <p:cNvCxnSpPr>
            <a:cxnSpLocks/>
          </p:cNvCxnSpPr>
          <p:nvPr/>
        </p:nvCxnSpPr>
        <p:spPr>
          <a:xfrm>
            <a:off x="3987190"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3340EFF-E8B7-6D43-9D49-B1697E66F7FB}"/>
              </a:ext>
            </a:extLst>
          </p:cNvPr>
          <p:cNvCxnSpPr>
            <a:cxnSpLocks/>
          </p:cNvCxnSpPr>
          <p:nvPr/>
        </p:nvCxnSpPr>
        <p:spPr>
          <a:xfrm>
            <a:off x="4164381"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A6B1193-7665-AC4C-8D49-A48892245D0D}"/>
              </a:ext>
            </a:extLst>
          </p:cNvPr>
          <p:cNvCxnSpPr>
            <a:cxnSpLocks/>
          </p:cNvCxnSpPr>
          <p:nvPr/>
        </p:nvCxnSpPr>
        <p:spPr>
          <a:xfrm>
            <a:off x="4164381"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C58E93D2-F6AF-0B4A-A329-E5599DC3B27D}"/>
              </a:ext>
            </a:extLst>
          </p:cNvPr>
          <p:cNvCxnSpPr>
            <a:cxnSpLocks/>
          </p:cNvCxnSpPr>
          <p:nvPr/>
        </p:nvCxnSpPr>
        <p:spPr>
          <a:xfrm>
            <a:off x="4318314"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38D88677-EBEC-5F4B-94BE-F7C189EC4754}"/>
              </a:ext>
            </a:extLst>
          </p:cNvPr>
          <p:cNvCxnSpPr>
            <a:cxnSpLocks/>
          </p:cNvCxnSpPr>
          <p:nvPr/>
        </p:nvCxnSpPr>
        <p:spPr>
          <a:xfrm>
            <a:off x="4318314"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A9B50E4E-4AB3-434A-8DB3-FF7B530FA0FF}"/>
              </a:ext>
            </a:extLst>
          </p:cNvPr>
          <p:cNvCxnSpPr>
            <a:cxnSpLocks/>
          </p:cNvCxnSpPr>
          <p:nvPr/>
        </p:nvCxnSpPr>
        <p:spPr>
          <a:xfrm>
            <a:off x="4498423"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237F5D9D-5B49-8340-A577-7985B0560175}"/>
              </a:ext>
            </a:extLst>
          </p:cNvPr>
          <p:cNvCxnSpPr>
            <a:cxnSpLocks/>
          </p:cNvCxnSpPr>
          <p:nvPr/>
        </p:nvCxnSpPr>
        <p:spPr>
          <a:xfrm>
            <a:off x="4498423"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CC7C782B-A5ED-BC47-B1CE-A24A506B2B94}"/>
              </a:ext>
            </a:extLst>
          </p:cNvPr>
          <p:cNvCxnSpPr>
            <a:cxnSpLocks/>
          </p:cNvCxnSpPr>
          <p:nvPr/>
        </p:nvCxnSpPr>
        <p:spPr>
          <a:xfrm>
            <a:off x="4692387"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995606FE-1996-3341-9819-3FD1C5A329A9}"/>
              </a:ext>
            </a:extLst>
          </p:cNvPr>
          <p:cNvCxnSpPr>
            <a:cxnSpLocks/>
          </p:cNvCxnSpPr>
          <p:nvPr/>
        </p:nvCxnSpPr>
        <p:spPr>
          <a:xfrm>
            <a:off x="4692387"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E92451A1-AD22-0243-AAFA-E27A1362446D}"/>
              </a:ext>
            </a:extLst>
          </p:cNvPr>
          <p:cNvCxnSpPr>
            <a:cxnSpLocks/>
          </p:cNvCxnSpPr>
          <p:nvPr/>
        </p:nvCxnSpPr>
        <p:spPr>
          <a:xfrm>
            <a:off x="4842413"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3F41C8D7-F444-ED4B-9C95-9B4478E83AC4}"/>
              </a:ext>
            </a:extLst>
          </p:cNvPr>
          <p:cNvCxnSpPr>
            <a:cxnSpLocks/>
          </p:cNvCxnSpPr>
          <p:nvPr/>
        </p:nvCxnSpPr>
        <p:spPr>
          <a:xfrm>
            <a:off x="4842810"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C4FFDBC-E518-5A45-A08B-8509FD1AC021}"/>
              </a:ext>
            </a:extLst>
          </p:cNvPr>
          <p:cNvCxnSpPr>
            <a:cxnSpLocks/>
          </p:cNvCxnSpPr>
          <p:nvPr/>
        </p:nvCxnSpPr>
        <p:spPr>
          <a:xfrm>
            <a:off x="5011041"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A2ACAA6C-AE89-364D-9199-B4DED74F8533}"/>
              </a:ext>
            </a:extLst>
          </p:cNvPr>
          <p:cNvCxnSpPr>
            <a:cxnSpLocks/>
          </p:cNvCxnSpPr>
          <p:nvPr/>
        </p:nvCxnSpPr>
        <p:spPr>
          <a:xfrm>
            <a:off x="5011041"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DE17DF-2A6B-7841-9955-B5D683893FC5}"/>
              </a:ext>
            </a:extLst>
          </p:cNvPr>
          <p:cNvCxnSpPr>
            <a:cxnSpLocks/>
          </p:cNvCxnSpPr>
          <p:nvPr/>
        </p:nvCxnSpPr>
        <p:spPr>
          <a:xfrm>
            <a:off x="5191150"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1FFCDB99-EF5C-874B-926E-3CF9B5E129DB}"/>
              </a:ext>
            </a:extLst>
          </p:cNvPr>
          <p:cNvCxnSpPr>
            <a:cxnSpLocks/>
          </p:cNvCxnSpPr>
          <p:nvPr/>
        </p:nvCxnSpPr>
        <p:spPr>
          <a:xfrm>
            <a:off x="5191150"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B8DB9A9F-566F-6143-AD42-B2AB62095D7F}"/>
              </a:ext>
            </a:extLst>
          </p:cNvPr>
          <p:cNvCxnSpPr>
            <a:cxnSpLocks/>
          </p:cNvCxnSpPr>
          <p:nvPr/>
        </p:nvCxnSpPr>
        <p:spPr>
          <a:xfrm>
            <a:off x="5368341"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6EA2EA51-D6E5-7346-9D33-89D64746C4A6}"/>
              </a:ext>
            </a:extLst>
          </p:cNvPr>
          <p:cNvCxnSpPr>
            <a:cxnSpLocks/>
          </p:cNvCxnSpPr>
          <p:nvPr/>
        </p:nvCxnSpPr>
        <p:spPr>
          <a:xfrm>
            <a:off x="5368341"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6C213B39-8A28-7940-B5C9-0F521500B6AC}"/>
              </a:ext>
            </a:extLst>
          </p:cNvPr>
          <p:cNvCxnSpPr>
            <a:cxnSpLocks/>
          </p:cNvCxnSpPr>
          <p:nvPr/>
        </p:nvCxnSpPr>
        <p:spPr>
          <a:xfrm>
            <a:off x="5513378"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9AF4088E-1DB4-B644-B29B-CA6A84E02957}"/>
              </a:ext>
            </a:extLst>
          </p:cNvPr>
          <p:cNvCxnSpPr>
            <a:cxnSpLocks/>
          </p:cNvCxnSpPr>
          <p:nvPr/>
        </p:nvCxnSpPr>
        <p:spPr>
          <a:xfrm>
            <a:off x="5513378"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BD7B3124-3685-A84B-98CF-54F5A3DEDD51}"/>
              </a:ext>
            </a:extLst>
          </p:cNvPr>
          <p:cNvCxnSpPr>
            <a:cxnSpLocks/>
          </p:cNvCxnSpPr>
          <p:nvPr/>
        </p:nvCxnSpPr>
        <p:spPr>
          <a:xfrm>
            <a:off x="5693487"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5573B46B-0103-E744-821E-916D8684D380}"/>
              </a:ext>
            </a:extLst>
          </p:cNvPr>
          <p:cNvCxnSpPr>
            <a:cxnSpLocks/>
          </p:cNvCxnSpPr>
          <p:nvPr/>
        </p:nvCxnSpPr>
        <p:spPr>
          <a:xfrm>
            <a:off x="5693487"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A76FA946-C1BB-3347-A5A4-3AD4D7E549E7}"/>
              </a:ext>
            </a:extLst>
          </p:cNvPr>
          <p:cNvCxnSpPr>
            <a:cxnSpLocks/>
          </p:cNvCxnSpPr>
          <p:nvPr/>
        </p:nvCxnSpPr>
        <p:spPr>
          <a:xfrm>
            <a:off x="5871409"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3B9C7009-65DB-954F-B078-9E0E534B9FC7}"/>
              </a:ext>
            </a:extLst>
          </p:cNvPr>
          <p:cNvCxnSpPr>
            <a:cxnSpLocks/>
          </p:cNvCxnSpPr>
          <p:nvPr/>
        </p:nvCxnSpPr>
        <p:spPr>
          <a:xfrm>
            <a:off x="5871409"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2CF305FE-B49E-F142-AF3C-82FB806CFF75}"/>
              </a:ext>
            </a:extLst>
          </p:cNvPr>
          <p:cNvCxnSpPr>
            <a:cxnSpLocks/>
          </p:cNvCxnSpPr>
          <p:nvPr/>
        </p:nvCxnSpPr>
        <p:spPr>
          <a:xfrm>
            <a:off x="6037477"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1EE6EE6F-C9D4-F44B-8328-D33EE250913B}"/>
              </a:ext>
            </a:extLst>
          </p:cNvPr>
          <p:cNvCxnSpPr>
            <a:cxnSpLocks/>
          </p:cNvCxnSpPr>
          <p:nvPr/>
        </p:nvCxnSpPr>
        <p:spPr>
          <a:xfrm>
            <a:off x="6037874"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08D2301E-3D6C-CD45-BFD8-D884DDC2A61D}"/>
              </a:ext>
            </a:extLst>
          </p:cNvPr>
          <p:cNvCxnSpPr>
            <a:cxnSpLocks/>
          </p:cNvCxnSpPr>
          <p:nvPr/>
        </p:nvCxnSpPr>
        <p:spPr>
          <a:xfrm>
            <a:off x="6206105"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B79D28EE-62B0-AA44-AF97-B59B9AB7A4A6}"/>
              </a:ext>
            </a:extLst>
          </p:cNvPr>
          <p:cNvCxnSpPr>
            <a:cxnSpLocks/>
          </p:cNvCxnSpPr>
          <p:nvPr/>
        </p:nvCxnSpPr>
        <p:spPr>
          <a:xfrm>
            <a:off x="6206105"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9E341866-D524-4549-AD20-AFB37510A075}"/>
              </a:ext>
            </a:extLst>
          </p:cNvPr>
          <p:cNvCxnSpPr>
            <a:cxnSpLocks/>
          </p:cNvCxnSpPr>
          <p:nvPr/>
        </p:nvCxnSpPr>
        <p:spPr>
          <a:xfrm>
            <a:off x="6370172"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2CD5EF33-FBE6-B04C-ACD8-65F02CC29AEC}"/>
              </a:ext>
            </a:extLst>
          </p:cNvPr>
          <p:cNvCxnSpPr>
            <a:cxnSpLocks/>
          </p:cNvCxnSpPr>
          <p:nvPr/>
        </p:nvCxnSpPr>
        <p:spPr>
          <a:xfrm>
            <a:off x="6370172"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D8970F69-9BD3-7644-B568-6D0DAC0DF63C}"/>
              </a:ext>
            </a:extLst>
          </p:cNvPr>
          <p:cNvCxnSpPr>
            <a:cxnSpLocks/>
          </p:cNvCxnSpPr>
          <p:nvPr/>
        </p:nvCxnSpPr>
        <p:spPr>
          <a:xfrm>
            <a:off x="6547363"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B100232B-D03B-4D4F-AC90-E69C4AE5667A}"/>
              </a:ext>
            </a:extLst>
          </p:cNvPr>
          <p:cNvCxnSpPr>
            <a:cxnSpLocks/>
          </p:cNvCxnSpPr>
          <p:nvPr/>
        </p:nvCxnSpPr>
        <p:spPr>
          <a:xfrm>
            <a:off x="6547363"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8B71FEDA-1039-4E4C-8EFD-5A6D02F38282}"/>
              </a:ext>
            </a:extLst>
          </p:cNvPr>
          <p:cNvCxnSpPr>
            <a:cxnSpLocks/>
          </p:cNvCxnSpPr>
          <p:nvPr/>
        </p:nvCxnSpPr>
        <p:spPr>
          <a:xfrm>
            <a:off x="6701296"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8361FEB9-89DE-8D44-ABF8-18CC21C0B168}"/>
              </a:ext>
            </a:extLst>
          </p:cNvPr>
          <p:cNvCxnSpPr>
            <a:cxnSpLocks/>
          </p:cNvCxnSpPr>
          <p:nvPr/>
        </p:nvCxnSpPr>
        <p:spPr>
          <a:xfrm>
            <a:off x="6701296"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B0F6A564-8E40-4E40-B3BC-AF8FE81A88DA}"/>
              </a:ext>
            </a:extLst>
          </p:cNvPr>
          <p:cNvCxnSpPr>
            <a:cxnSpLocks/>
          </p:cNvCxnSpPr>
          <p:nvPr/>
        </p:nvCxnSpPr>
        <p:spPr>
          <a:xfrm>
            <a:off x="6881405"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9C34701E-4B8F-9A40-9235-3963ED8B54C9}"/>
              </a:ext>
            </a:extLst>
          </p:cNvPr>
          <p:cNvCxnSpPr>
            <a:cxnSpLocks/>
          </p:cNvCxnSpPr>
          <p:nvPr/>
        </p:nvCxnSpPr>
        <p:spPr>
          <a:xfrm>
            <a:off x="6881405"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A30C56BB-C8E9-C04E-8956-5C691EDC7BFE}"/>
              </a:ext>
            </a:extLst>
          </p:cNvPr>
          <p:cNvCxnSpPr>
            <a:cxnSpLocks/>
          </p:cNvCxnSpPr>
          <p:nvPr/>
        </p:nvCxnSpPr>
        <p:spPr>
          <a:xfrm>
            <a:off x="7075369"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31E07700-000B-9C40-89BF-A1DEC9F7A1D3}"/>
              </a:ext>
            </a:extLst>
          </p:cNvPr>
          <p:cNvCxnSpPr>
            <a:cxnSpLocks/>
          </p:cNvCxnSpPr>
          <p:nvPr/>
        </p:nvCxnSpPr>
        <p:spPr>
          <a:xfrm>
            <a:off x="7075369"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78CAEF0B-1D36-BA4D-9223-77832F103941}"/>
              </a:ext>
            </a:extLst>
          </p:cNvPr>
          <p:cNvCxnSpPr>
            <a:cxnSpLocks/>
          </p:cNvCxnSpPr>
          <p:nvPr/>
        </p:nvCxnSpPr>
        <p:spPr>
          <a:xfrm>
            <a:off x="7225395"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637DFC9-9C76-B14A-87F8-D7B4EE196744}"/>
              </a:ext>
            </a:extLst>
          </p:cNvPr>
          <p:cNvCxnSpPr>
            <a:cxnSpLocks/>
          </p:cNvCxnSpPr>
          <p:nvPr/>
        </p:nvCxnSpPr>
        <p:spPr>
          <a:xfrm>
            <a:off x="7225792"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FCB4D614-D915-6141-88EC-08C0825C6257}"/>
              </a:ext>
            </a:extLst>
          </p:cNvPr>
          <p:cNvCxnSpPr>
            <a:cxnSpLocks/>
          </p:cNvCxnSpPr>
          <p:nvPr/>
        </p:nvCxnSpPr>
        <p:spPr>
          <a:xfrm>
            <a:off x="7394023"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B36C03ED-8DE2-3748-88D6-F9835B236B69}"/>
              </a:ext>
            </a:extLst>
          </p:cNvPr>
          <p:cNvCxnSpPr>
            <a:cxnSpLocks/>
          </p:cNvCxnSpPr>
          <p:nvPr/>
        </p:nvCxnSpPr>
        <p:spPr>
          <a:xfrm>
            <a:off x="7394023"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083B9A00-B5F7-0F46-B083-9572F18D4BB5}"/>
              </a:ext>
            </a:extLst>
          </p:cNvPr>
          <p:cNvCxnSpPr>
            <a:cxnSpLocks/>
          </p:cNvCxnSpPr>
          <p:nvPr/>
        </p:nvCxnSpPr>
        <p:spPr>
          <a:xfrm>
            <a:off x="7574132"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45E7E057-84AC-FB46-A819-63D4B6202D31}"/>
              </a:ext>
            </a:extLst>
          </p:cNvPr>
          <p:cNvCxnSpPr>
            <a:cxnSpLocks/>
          </p:cNvCxnSpPr>
          <p:nvPr/>
        </p:nvCxnSpPr>
        <p:spPr>
          <a:xfrm>
            <a:off x="7574132"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BCE2DA38-1772-6545-9A09-7FFF19F172AA}"/>
              </a:ext>
            </a:extLst>
          </p:cNvPr>
          <p:cNvCxnSpPr>
            <a:cxnSpLocks/>
          </p:cNvCxnSpPr>
          <p:nvPr/>
        </p:nvCxnSpPr>
        <p:spPr>
          <a:xfrm>
            <a:off x="7751323"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D9D6F9D3-7007-BE4E-9007-73BA6E1B9938}"/>
              </a:ext>
            </a:extLst>
          </p:cNvPr>
          <p:cNvCxnSpPr>
            <a:cxnSpLocks/>
          </p:cNvCxnSpPr>
          <p:nvPr/>
        </p:nvCxnSpPr>
        <p:spPr>
          <a:xfrm>
            <a:off x="7751323"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AB0F4384-FEEA-5344-ADF4-9E5695205A3F}"/>
              </a:ext>
            </a:extLst>
          </p:cNvPr>
          <p:cNvCxnSpPr>
            <a:cxnSpLocks/>
          </p:cNvCxnSpPr>
          <p:nvPr/>
        </p:nvCxnSpPr>
        <p:spPr>
          <a:xfrm>
            <a:off x="7932272"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B553F192-FC92-1146-AA86-1A80B603FF7B}"/>
              </a:ext>
            </a:extLst>
          </p:cNvPr>
          <p:cNvCxnSpPr>
            <a:cxnSpLocks/>
          </p:cNvCxnSpPr>
          <p:nvPr/>
        </p:nvCxnSpPr>
        <p:spPr>
          <a:xfrm>
            <a:off x="7932272"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14AE2568-F87F-8845-8476-4F661DEE143B}"/>
              </a:ext>
            </a:extLst>
          </p:cNvPr>
          <p:cNvCxnSpPr>
            <a:cxnSpLocks/>
          </p:cNvCxnSpPr>
          <p:nvPr/>
        </p:nvCxnSpPr>
        <p:spPr>
          <a:xfrm>
            <a:off x="8109463" y="3429000"/>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CB72C11F-3ED2-1749-9962-4BEE2A857D0A}"/>
              </a:ext>
            </a:extLst>
          </p:cNvPr>
          <p:cNvCxnSpPr>
            <a:cxnSpLocks/>
          </p:cNvCxnSpPr>
          <p:nvPr/>
        </p:nvCxnSpPr>
        <p:spPr>
          <a:xfrm>
            <a:off x="8109463" y="4606636"/>
            <a:ext cx="0" cy="935182"/>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45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LED</a:t>
            </a:r>
            <a:endParaRPr kumimoji="1" lang="ja-JP" altLang="en-US" dirty="0"/>
          </a:p>
        </p:txBody>
      </p:sp>
      <p:sp>
        <p:nvSpPr>
          <p:cNvPr id="7" name="コンテンツ プレースホルダー 6"/>
          <p:cNvSpPr>
            <a:spLocks noGrp="1"/>
          </p:cNvSpPr>
          <p:nvPr>
            <p:ph idx="1"/>
          </p:nvPr>
        </p:nvSpPr>
        <p:spPr/>
        <p:txBody>
          <a:bodyPr>
            <a:normAutofit/>
          </a:bodyPr>
          <a:lstStyle/>
          <a:p>
            <a:r>
              <a:rPr lang="en-US" altLang="ja-JP" dirty="0"/>
              <a:t>LED</a:t>
            </a:r>
          </a:p>
          <a:p>
            <a:r>
              <a:rPr lang="en-US" altLang="ja-JP" sz="2000" dirty="0"/>
              <a:t>Light Emitting Diode</a:t>
            </a:r>
          </a:p>
          <a:p>
            <a:endParaRPr lang="en-US" altLang="ja-JP" sz="2000" dirty="0"/>
          </a:p>
          <a:p>
            <a:r>
              <a:rPr lang="en-US" altLang="ja-JP" sz="2000" dirty="0"/>
              <a:t>The Longer leg</a:t>
            </a:r>
          </a:p>
          <a:p>
            <a:pPr lvl="1"/>
            <a:r>
              <a:rPr lang="en-US" altLang="ja-JP" sz="1600" dirty="0"/>
              <a:t>Anode </a:t>
            </a:r>
          </a:p>
          <a:p>
            <a:pPr lvl="1"/>
            <a:r>
              <a:rPr lang="en-US" altLang="ja-JP" sz="1600" dirty="0"/>
              <a:t>Should be connected to +</a:t>
            </a:r>
          </a:p>
          <a:p>
            <a:r>
              <a:rPr lang="en-US" altLang="ja-JP" sz="2000" dirty="0"/>
              <a:t>The shorter leg</a:t>
            </a:r>
          </a:p>
          <a:p>
            <a:pPr lvl="1"/>
            <a:r>
              <a:rPr lang="en-US" altLang="ja-JP" sz="1600" dirty="0"/>
              <a:t>Cathode</a:t>
            </a:r>
          </a:p>
          <a:p>
            <a:pPr lvl="1"/>
            <a:r>
              <a:rPr lang="en-US" altLang="ja-JP" sz="1600" dirty="0"/>
              <a:t>Should be connected to –</a:t>
            </a:r>
          </a:p>
          <a:p>
            <a:r>
              <a:rPr lang="en-US" altLang="ja-JP" sz="2000" dirty="0"/>
              <a:t>Otherwise, electricity</a:t>
            </a:r>
            <a:br>
              <a:rPr lang="en-US" altLang="ja-JP" sz="2000" dirty="0"/>
            </a:br>
            <a:r>
              <a:rPr lang="en-US" altLang="ja-JP" sz="2000" dirty="0"/>
              <a:t>doesn’t go through.</a:t>
            </a: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899" y="1935556"/>
            <a:ext cx="7244719" cy="4241407"/>
          </a:xfrm>
          <a:prstGeom prst="rect">
            <a:avLst/>
          </a:prstGeom>
        </p:spPr>
      </p:pic>
      <p:sp>
        <p:nvSpPr>
          <p:cNvPr id="13" name="正方形/長方形 12"/>
          <p:cNvSpPr/>
          <p:nvPr/>
        </p:nvSpPr>
        <p:spPr>
          <a:xfrm>
            <a:off x="1101136" y="6335485"/>
            <a:ext cx="10251076" cy="369332"/>
          </a:xfrm>
          <a:prstGeom prst="rect">
            <a:avLst/>
          </a:prstGeom>
        </p:spPr>
        <p:txBody>
          <a:bodyPr wrap="none">
            <a:spAutoFit/>
          </a:bodyPr>
          <a:lstStyle/>
          <a:p>
            <a:r>
              <a:rPr lang="en-US" altLang="ja-JP" b="1" dirty="0"/>
              <a:t>This image is from </a:t>
            </a:r>
            <a:r>
              <a:rPr lang="ja-JP" altLang="en-US" b="1" dirty="0">
                <a:hlinkClick r:id="rId4"/>
              </a:rPr>
              <a:t>https://www.sparkfun.com/products/9590</a:t>
            </a:r>
            <a:r>
              <a:rPr lang="en-US" altLang="ja-JP" b="1" dirty="0"/>
              <a:t>, accessed on Oct- 09-2016.</a:t>
            </a:r>
            <a:endParaRPr lang="ja-JP" altLang="en-US" b="1" dirty="0"/>
          </a:p>
        </p:txBody>
      </p:sp>
    </p:spTree>
    <p:extLst>
      <p:ext uri="{BB962C8B-B14F-4D97-AF65-F5344CB8AC3E}">
        <p14:creationId xmlns:p14="http://schemas.microsoft.com/office/powerpoint/2010/main" val="575642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LED</a:t>
            </a:r>
            <a:endParaRPr kumimoji="1" lang="ja-JP" altLang="en-US" dirty="0"/>
          </a:p>
        </p:txBody>
      </p:sp>
      <p:sp>
        <p:nvSpPr>
          <p:cNvPr id="7" name="コンテンツ プレースホルダー 6"/>
          <p:cNvSpPr>
            <a:spLocks noGrp="1"/>
          </p:cNvSpPr>
          <p:nvPr>
            <p:ph idx="1"/>
          </p:nvPr>
        </p:nvSpPr>
        <p:spPr>
          <a:xfrm>
            <a:off x="838199" y="1825625"/>
            <a:ext cx="10404423" cy="2116788"/>
          </a:xfrm>
        </p:spPr>
        <p:txBody>
          <a:bodyPr>
            <a:normAutofit fontScale="70000" lnSpcReduction="20000"/>
          </a:bodyPr>
          <a:lstStyle/>
          <a:p>
            <a:r>
              <a:rPr lang="en-US" altLang="ja-JP" dirty="0"/>
              <a:t>Let’s burn your LED out.</a:t>
            </a:r>
          </a:p>
          <a:p>
            <a:r>
              <a:rPr lang="en-US" altLang="ja-JP" dirty="0"/>
              <a:t>Connect your LED directly to the 5V output and GND of your Arduino.</a:t>
            </a:r>
          </a:p>
          <a:p>
            <a:endParaRPr lang="en-US" altLang="ja-JP" b="1" dirty="0">
              <a:solidFill>
                <a:srgbClr val="FF0000"/>
              </a:solidFill>
            </a:endParaRPr>
          </a:p>
          <a:p>
            <a:r>
              <a:rPr lang="en-US" altLang="ja-JP" dirty="0">
                <a:solidFill>
                  <a:srgbClr val="FF0000"/>
                </a:solidFill>
              </a:rPr>
              <a:t>Don</a:t>
            </a:r>
            <a:r>
              <a:rPr lang="uk-UA" altLang="ja-JP" dirty="0">
                <a:solidFill>
                  <a:srgbClr val="FF0000"/>
                </a:solidFill>
              </a:rPr>
              <a:t>’</a:t>
            </a:r>
            <a:r>
              <a:rPr lang="en-US" altLang="ja-JP" dirty="0">
                <a:solidFill>
                  <a:srgbClr val="FF0000"/>
                </a:solidFill>
              </a:rPr>
              <a:t>t try this if you don’t have any extra LED!</a:t>
            </a:r>
          </a:p>
          <a:p>
            <a:r>
              <a:rPr lang="en-US" altLang="ja-JP" dirty="0">
                <a:solidFill>
                  <a:srgbClr val="FF0000"/>
                </a:solidFill>
              </a:rPr>
              <a:t>The LED may burn out and it can smell bad!</a:t>
            </a:r>
            <a:br>
              <a:rPr lang="en-US" altLang="ja-JP" b="1" dirty="0">
                <a:solidFill>
                  <a:srgbClr val="FF0000"/>
                </a:solidFill>
              </a:rPr>
            </a:br>
            <a:endParaRPr lang="en-US" altLang="ja-JP" b="1" dirty="0">
              <a:solidFill>
                <a:srgbClr val="FF0000"/>
              </a:solidFill>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062" y="3728883"/>
            <a:ext cx="7054971" cy="2763992"/>
          </a:xfrm>
          <a:prstGeom prst="rect">
            <a:avLst/>
          </a:prstGeom>
        </p:spPr>
      </p:pic>
    </p:spTree>
    <p:extLst>
      <p:ext uri="{BB962C8B-B14F-4D97-AF65-F5344CB8AC3E}">
        <p14:creationId xmlns:p14="http://schemas.microsoft.com/office/powerpoint/2010/main" val="1515875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49843637_343124582942652_3057816320632298957_n" descr="49843637_343124582942652_3057816320632298957_n">
            <a:hlinkClick r:id="" action="ppaction://media"/>
            <a:extLst>
              <a:ext uri="{FF2B5EF4-FFF2-40B4-BE49-F238E27FC236}">
                <a16:creationId xmlns:a16="http://schemas.microsoft.com/office/drawing/2014/main" id="{A3F655B6-F7C3-764E-9534-327BC8669D8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75000" y="1709188"/>
            <a:ext cx="4803315" cy="4803315"/>
          </a:xfrm>
          <a:prstGeom prst="rect">
            <a:avLst/>
          </a:prstGeom>
        </p:spPr>
      </p:pic>
      <p:pic>
        <p:nvPicPr>
          <p:cNvPr id="10" name="62588311_422726034979317_8439298678519198124_n" descr="62588311_422726034979317_8439298678519198124_n">
            <a:hlinkClick r:id="" action="ppaction://media"/>
            <a:extLst>
              <a:ext uri="{FF2B5EF4-FFF2-40B4-BE49-F238E27FC236}">
                <a16:creationId xmlns:a16="http://schemas.microsoft.com/office/drawing/2014/main" id="{304709BD-7AE5-444B-8808-0ABD91ACBE83}"/>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8"/>
          <a:stretch>
            <a:fillRect/>
          </a:stretch>
        </p:blipFill>
        <p:spPr>
          <a:xfrm>
            <a:off x="6239812" y="1709187"/>
            <a:ext cx="4803315" cy="4803315"/>
          </a:xfrm>
          <a:prstGeom prst="rect">
            <a:avLst/>
          </a:prstGeom>
        </p:spPr>
      </p:pic>
      <p:sp>
        <p:nvSpPr>
          <p:cNvPr id="4" name="スライド番号プレースホルダー 3">
            <a:extLst>
              <a:ext uri="{FF2B5EF4-FFF2-40B4-BE49-F238E27FC236}">
                <a16:creationId xmlns:a16="http://schemas.microsoft.com/office/drawing/2014/main" id="{9E04B747-C809-F041-B232-7767E75E12A4}"/>
              </a:ext>
            </a:extLst>
          </p:cNvPr>
          <p:cNvSpPr>
            <a:spLocks noGrp="1"/>
          </p:cNvSpPr>
          <p:nvPr>
            <p:ph type="sldNum" sz="quarter" idx="12"/>
          </p:nvPr>
        </p:nvSpPr>
        <p:spPr>
          <a:xfrm>
            <a:off x="11578196" y="6279758"/>
            <a:ext cx="548640" cy="548640"/>
          </a:xfrm>
          <a:prstGeom prst="ellipse">
            <a:avLst/>
          </a:prstGeom>
          <a:solidFill>
            <a:srgbClr val="5E4C51"/>
          </a:solidFill>
        </p:spPr>
        <p:txBody>
          <a:bodyPr vert="horz" lIns="91440" tIns="45720" rIns="91440" bIns="45720" rtlCol="0" anchor="ctr">
            <a:normAutofit/>
          </a:bodyPr>
          <a:lstStyle/>
          <a:p>
            <a:pPr algn="ctr">
              <a:spcAft>
                <a:spcPts val="600"/>
              </a:spcAft>
            </a:pPr>
            <a:fld id="{D5DDEC14-9F2A-1C40-9F92-7E724392E266}" type="slidenum">
              <a:rPr kumimoji="1" lang="en-US" altLang="ja-JP" sz="1500">
                <a:solidFill>
                  <a:srgbClr val="FFFFFF"/>
                </a:solidFill>
              </a:rPr>
              <a:pPr algn="ctr">
                <a:spcAft>
                  <a:spcPts val="600"/>
                </a:spcAft>
              </a:pPr>
              <a:t>8</a:t>
            </a:fld>
            <a:endParaRPr kumimoji="1" lang="en-US" altLang="ja-JP" sz="1500" dirty="0">
              <a:solidFill>
                <a:srgbClr val="FFFFFF"/>
              </a:solidFill>
            </a:endParaRPr>
          </a:p>
        </p:txBody>
      </p:sp>
      <p:sp>
        <p:nvSpPr>
          <p:cNvPr id="5" name="タイトル 4">
            <a:extLst>
              <a:ext uri="{FF2B5EF4-FFF2-40B4-BE49-F238E27FC236}">
                <a16:creationId xmlns:a16="http://schemas.microsoft.com/office/drawing/2014/main" id="{A50DBBED-A708-CA42-9F83-A51BDDDFAD0D}"/>
              </a:ext>
            </a:extLst>
          </p:cNvPr>
          <p:cNvSpPr>
            <a:spLocks noGrp="1"/>
          </p:cNvSpPr>
          <p:nvPr>
            <p:ph type="title"/>
          </p:nvPr>
        </p:nvSpPr>
        <p:spPr/>
        <p:txBody>
          <a:bodyPr/>
          <a:lstStyle/>
          <a:p>
            <a:r>
              <a:rPr lang="ja-JP" altLang="en-US">
                <a:ea typeface="MS PMincho" panose="02020600040205080304" pitchFamily="18" charset="-128"/>
              </a:rPr>
              <a:t>無用發明</a:t>
            </a:r>
            <a:r>
              <a:rPr lang="en-US" altLang="ja-CN" dirty="0"/>
              <a:t>: Marina Fujiwara</a:t>
            </a:r>
            <a:endParaRPr lang="ja-JP" altLang="en-US"/>
          </a:p>
        </p:txBody>
      </p:sp>
    </p:spTree>
    <p:extLst>
      <p:ext uri="{BB962C8B-B14F-4D97-AF65-F5344CB8AC3E}">
        <p14:creationId xmlns:p14="http://schemas.microsoft.com/office/powerpoint/2010/main" val="274143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3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1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vol="80000">
                <p:cTn id="16" fill="hold" display="0">
                  <p:stCondLst>
                    <p:cond delay="indefinite"/>
                  </p:stCondLst>
                </p:cTn>
                <p:tgtEl>
                  <p:spTgt spid="8"/>
                </p:tgtEl>
              </p:cMediaNode>
            </p:video>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47" y="154609"/>
            <a:ext cx="11054854" cy="6035519"/>
          </a:xfrm>
          <a:prstGeom prst="rect">
            <a:avLst/>
          </a:prstGeom>
        </p:spPr>
      </p:pic>
      <p:cxnSp>
        <p:nvCxnSpPr>
          <p:cNvPr id="6" name="直線矢印コネクタ 5"/>
          <p:cNvCxnSpPr/>
          <p:nvPr/>
        </p:nvCxnSpPr>
        <p:spPr>
          <a:xfrm flipH="1">
            <a:off x="7333749" y="3673830"/>
            <a:ext cx="699247"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8049801" y="2967335"/>
            <a:ext cx="3704300" cy="923330"/>
          </a:xfrm>
          <a:prstGeom prst="rect">
            <a:avLst/>
          </a:prstGeom>
          <a:noFill/>
        </p:spPr>
        <p:txBody>
          <a:bodyPr wrap="square" rtlCol="0">
            <a:spAutoFit/>
          </a:bodyPr>
          <a:lstStyle/>
          <a:p>
            <a:r>
              <a:rPr lang="en-US" altLang="ja-JP" dirty="0">
                <a:solidFill>
                  <a:srgbClr val="FF0000"/>
                </a:solidFill>
                <a:latin typeface="Courier New" panose="02070309020205020404" pitchFamily="49" charset="0"/>
                <a:cs typeface="Courier New" panose="02070309020205020404" pitchFamily="49" charset="0"/>
              </a:rPr>
              <a:t>we need to limit </a:t>
            </a:r>
            <a:br>
              <a:rPr lang="en-US" altLang="ja-JP" dirty="0">
                <a:solidFill>
                  <a:srgbClr val="FF0000"/>
                </a:solidFill>
                <a:latin typeface="Courier New" panose="02070309020205020404" pitchFamily="49" charset="0"/>
                <a:cs typeface="Courier New" panose="02070309020205020404" pitchFamily="49" charset="0"/>
              </a:rPr>
            </a:br>
            <a:r>
              <a:rPr lang="en-US" altLang="ja-JP" dirty="0">
                <a:solidFill>
                  <a:srgbClr val="FF0000"/>
                </a:solidFill>
                <a:latin typeface="Courier New" panose="02070309020205020404" pitchFamily="49" charset="0"/>
                <a:cs typeface="Courier New" panose="02070309020205020404" pitchFamily="49" charset="0"/>
              </a:rPr>
              <a:t>the electric current less than this.</a:t>
            </a:r>
            <a:endParaRPr kumimoji="1" lang="ja-JP" altLang="en-US" dirty="0">
              <a:solidFill>
                <a:srgbClr val="FF0000"/>
              </a:solidFill>
              <a:latin typeface="Courier New" panose="02070309020205020404" pitchFamily="49" charset="0"/>
              <a:cs typeface="Courier New" panose="02070309020205020404" pitchFamily="49" charset="0"/>
            </a:endParaRPr>
          </a:p>
        </p:txBody>
      </p:sp>
      <p:sp>
        <p:nvSpPr>
          <p:cNvPr id="8" name="正方形/長方形 7">
            <a:extLst>
              <a:ext uri="{FF2B5EF4-FFF2-40B4-BE49-F238E27FC236}">
                <a16:creationId xmlns:a16="http://schemas.microsoft.com/office/drawing/2014/main" id="{E379744B-A959-4142-BAAD-D790A9F8342B}"/>
              </a:ext>
            </a:extLst>
          </p:cNvPr>
          <p:cNvSpPr/>
          <p:nvPr/>
        </p:nvSpPr>
        <p:spPr>
          <a:xfrm>
            <a:off x="6418928" y="6365917"/>
            <a:ext cx="5073825" cy="253916"/>
          </a:xfrm>
          <a:prstGeom prst="rect">
            <a:avLst/>
          </a:prstGeom>
        </p:spPr>
        <p:txBody>
          <a:bodyPr wrap="none">
            <a:spAutoFit/>
          </a:bodyPr>
          <a:lstStyle/>
          <a:p>
            <a:r>
              <a:rPr lang="en-US" altLang="ja-JP" sz="1050" dirty="0">
                <a:latin typeface="Courier New" panose="02070309020205020404" pitchFamily="49" charset="0"/>
                <a:cs typeface="Courier New" panose="02070309020205020404" pitchFamily="49" charset="0"/>
              </a:rPr>
              <a:t>Image: </a:t>
            </a:r>
            <a:r>
              <a:rPr lang="ja-JP" altLang="en-US" sz="1050">
                <a:latin typeface="Courier New" panose="02070309020205020404" pitchFamily="49" charset="0"/>
                <a:cs typeface="Courier New" panose="02070309020205020404" pitchFamily="49" charset="0"/>
                <a:hlinkClick r:id="rId3"/>
              </a:rPr>
              <a:t>https</a:t>
            </a:r>
            <a:r>
              <a:rPr lang="ja-JP" altLang="en-US" sz="1050" dirty="0">
                <a:latin typeface="Courier New" panose="02070309020205020404" pitchFamily="49" charset="0"/>
                <a:cs typeface="Courier New" panose="02070309020205020404" pitchFamily="49" charset="0"/>
                <a:hlinkClick r:id="rId3"/>
              </a:rPr>
              <a:t>://www.sparkfun.com/products</a:t>
            </a:r>
            <a:r>
              <a:rPr lang="ja-JP" altLang="en-US" sz="1050">
                <a:latin typeface="Courier New" panose="02070309020205020404" pitchFamily="49" charset="0"/>
                <a:cs typeface="Courier New" panose="02070309020205020404" pitchFamily="49" charset="0"/>
                <a:hlinkClick r:id="rId3"/>
              </a:rPr>
              <a:t>/9590</a:t>
            </a:r>
            <a:r>
              <a:rPr lang="en-US" altLang="ja-JP" sz="1050" dirty="0">
                <a:latin typeface="Courier New" panose="02070309020205020404" pitchFamily="49" charset="0"/>
                <a:cs typeface="Courier New" panose="02070309020205020404" pitchFamily="49" charset="0"/>
              </a:rPr>
              <a:t> CC BY-NC-SA 3.0</a:t>
            </a:r>
            <a:endParaRPr lang="ja-JP" alt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03052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V</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47" y="154609"/>
            <a:ext cx="11054854" cy="6035519"/>
          </a:xfrm>
          <a:prstGeom prst="rect">
            <a:avLst/>
          </a:prstGeom>
        </p:spPr>
      </p:pic>
      <p:sp>
        <p:nvSpPr>
          <p:cNvPr id="5" name="正方形/長方形 4"/>
          <p:cNvSpPr/>
          <p:nvPr/>
        </p:nvSpPr>
        <p:spPr>
          <a:xfrm>
            <a:off x="6418928" y="6365917"/>
            <a:ext cx="5073825" cy="253916"/>
          </a:xfrm>
          <a:prstGeom prst="rect">
            <a:avLst/>
          </a:prstGeom>
        </p:spPr>
        <p:txBody>
          <a:bodyPr wrap="none">
            <a:spAutoFit/>
          </a:bodyPr>
          <a:lstStyle/>
          <a:p>
            <a:r>
              <a:rPr lang="en-US" altLang="ja-JP" sz="1050" dirty="0">
                <a:latin typeface="Courier New" panose="02070309020205020404" pitchFamily="49" charset="0"/>
                <a:cs typeface="Courier New" panose="02070309020205020404" pitchFamily="49" charset="0"/>
              </a:rPr>
              <a:t>Image: </a:t>
            </a:r>
            <a:r>
              <a:rPr lang="ja-JP" altLang="en-US" sz="1050">
                <a:latin typeface="Courier New" panose="02070309020205020404" pitchFamily="49" charset="0"/>
                <a:cs typeface="Courier New" panose="02070309020205020404" pitchFamily="49" charset="0"/>
                <a:hlinkClick r:id="rId3"/>
              </a:rPr>
              <a:t>https</a:t>
            </a:r>
            <a:r>
              <a:rPr lang="ja-JP" altLang="en-US" sz="1050" dirty="0">
                <a:latin typeface="Courier New" panose="02070309020205020404" pitchFamily="49" charset="0"/>
                <a:cs typeface="Courier New" panose="02070309020205020404" pitchFamily="49" charset="0"/>
                <a:hlinkClick r:id="rId3"/>
              </a:rPr>
              <a:t>://www.sparkfun.com/products</a:t>
            </a:r>
            <a:r>
              <a:rPr lang="ja-JP" altLang="en-US" sz="1050">
                <a:latin typeface="Courier New" panose="02070309020205020404" pitchFamily="49" charset="0"/>
                <a:cs typeface="Courier New" panose="02070309020205020404" pitchFamily="49" charset="0"/>
                <a:hlinkClick r:id="rId3"/>
              </a:rPr>
              <a:t>/9590</a:t>
            </a:r>
            <a:r>
              <a:rPr lang="en-US" altLang="ja-JP" sz="1050" dirty="0">
                <a:latin typeface="Courier New" panose="02070309020205020404" pitchFamily="49" charset="0"/>
                <a:cs typeface="Courier New" panose="02070309020205020404" pitchFamily="49" charset="0"/>
              </a:rPr>
              <a:t> CC BY-NC-SA 3.0</a:t>
            </a:r>
            <a:endParaRPr lang="ja-JP" altLang="en-US" sz="1050" dirty="0">
              <a:latin typeface="Courier New" panose="02070309020205020404" pitchFamily="49" charset="0"/>
              <a:cs typeface="Courier New" panose="02070309020205020404" pitchFamily="49" charset="0"/>
            </a:endParaRPr>
          </a:p>
        </p:txBody>
      </p:sp>
      <p:cxnSp>
        <p:nvCxnSpPr>
          <p:cNvPr id="7" name="直線矢印コネクタ 6"/>
          <p:cNvCxnSpPr/>
          <p:nvPr/>
        </p:nvCxnSpPr>
        <p:spPr>
          <a:xfrm flipH="1">
            <a:off x="7893424" y="3334871"/>
            <a:ext cx="699247"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8647541" y="2873206"/>
            <a:ext cx="2845212" cy="923330"/>
          </a:xfrm>
          <a:prstGeom prst="rect">
            <a:avLst/>
          </a:prstGeom>
          <a:noFill/>
        </p:spPr>
        <p:txBody>
          <a:bodyPr wrap="square" rtlCol="0">
            <a:spAutoFit/>
          </a:bodyPr>
          <a:lstStyle/>
          <a:p>
            <a:r>
              <a:rPr kumimoji="1" lang="en-US" altLang="ja-JP" dirty="0">
                <a:solidFill>
                  <a:srgbClr val="FF0000"/>
                </a:solidFill>
                <a:latin typeface="Courier New" panose="02070309020205020404" pitchFamily="49" charset="0"/>
                <a:cs typeface="Courier New" panose="02070309020205020404" pitchFamily="49" charset="0"/>
              </a:rPr>
              <a:t>When the LED emits the light</a:t>
            </a:r>
            <a:r>
              <a:rPr kumimoji="1" lang="en-US" altLang="ja-JP">
                <a:solidFill>
                  <a:srgbClr val="FF0000"/>
                </a:solidFill>
                <a:latin typeface="Courier New" panose="02070309020205020404" pitchFamily="49" charset="0"/>
                <a:cs typeface="Courier New" panose="02070309020205020404" pitchFamily="49" charset="0"/>
              </a:rPr>
              <a:t>, the voltage </a:t>
            </a:r>
            <a:r>
              <a:rPr kumimoji="1" lang="en-US" altLang="ja-JP" dirty="0">
                <a:solidFill>
                  <a:srgbClr val="FF0000"/>
                </a:solidFill>
                <a:latin typeface="Courier New" panose="02070309020205020404" pitchFamily="49" charset="0"/>
                <a:cs typeface="Courier New" panose="02070309020205020404" pitchFamily="49" charset="0"/>
              </a:rPr>
              <a:t>goes down</a:t>
            </a:r>
            <a:endParaRPr kumimoji="1" lang="ja-JP" alt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44236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LED</a:t>
            </a:r>
            <a:endParaRPr kumimoji="1" lang="ja-JP" altLang="en-US" dirty="0"/>
          </a:p>
        </p:txBody>
      </p:sp>
      <p:sp>
        <p:nvSpPr>
          <p:cNvPr id="6" name="コンテンツ プレースホルダー 5"/>
          <p:cNvSpPr>
            <a:spLocks noGrp="1"/>
          </p:cNvSpPr>
          <p:nvPr>
            <p:ph idx="1"/>
          </p:nvPr>
        </p:nvSpPr>
        <p:spPr>
          <a:xfrm>
            <a:off x="838200" y="1825625"/>
            <a:ext cx="4991820" cy="4351338"/>
          </a:xfrm>
        </p:spPr>
        <p:txBody>
          <a:bodyPr>
            <a:normAutofit lnSpcReduction="10000"/>
          </a:bodyPr>
          <a:lstStyle/>
          <a:p>
            <a:r>
              <a:rPr lang="en-US" altLang="ja-JP" dirty="0"/>
              <a:t>How can we control the current flows</a:t>
            </a:r>
            <a:br>
              <a:rPr lang="en-US" altLang="ja-JP" dirty="0"/>
            </a:br>
            <a:r>
              <a:rPr lang="en-US" altLang="ja-JP" dirty="0"/>
              <a:t> in to the LED?</a:t>
            </a:r>
          </a:p>
          <a:p>
            <a:r>
              <a:rPr lang="en-US" altLang="ja-JP" dirty="0"/>
              <a:t>Use a resistor.</a:t>
            </a:r>
          </a:p>
          <a:p>
            <a:r>
              <a:rPr lang="en-US" altLang="ja-JP" dirty="0"/>
              <a:t>Let’s see the example on the right.</a:t>
            </a:r>
          </a:p>
          <a:p>
            <a:pPr lvl="1"/>
            <a:r>
              <a:rPr lang="en-US" altLang="ja-JP" dirty="0"/>
              <a:t>VF (forward voltage drop) -&gt; 2v </a:t>
            </a:r>
          </a:p>
          <a:p>
            <a:pPr lvl="1"/>
            <a:r>
              <a:rPr lang="en-US" altLang="ja-JP" dirty="0"/>
              <a:t>Then, the rest part of the circuit will be</a:t>
            </a:r>
            <a:br>
              <a:rPr lang="en-US" altLang="ja-JP" dirty="0"/>
            </a:br>
            <a:r>
              <a:rPr lang="en-US" altLang="ja-JP" dirty="0"/>
              <a:t>5-2 = 3 v.</a:t>
            </a:r>
          </a:p>
          <a:p>
            <a:pPr lvl="2"/>
            <a:endParaRPr lang="en-US" altLang="ja-JP" dirty="0"/>
          </a:p>
        </p:txBody>
      </p:sp>
      <p:sp>
        <p:nvSpPr>
          <p:cNvPr id="5" name="右大かっこ 4"/>
          <p:cNvSpPr/>
          <p:nvPr/>
        </p:nvSpPr>
        <p:spPr>
          <a:xfrm>
            <a:off x="9950825" y="2363649"/>
            <a:ext cx="201706" cy="806823"/>
          </a:xfrm>
          <a:prstGeom prst="rightBracket">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10253382" y="2555702"/>
            <a:ext cx="888878" cy="369332"/>
          </a:xfrm>
          <a:prstGeom prst="rect">
            <a:avLst/>
          </a:prstGeom>
          <a:noFill/>
        </p:spPr>
        <p:txBody>
          <a:bodyPr wrap="square" rtlCol="0">
            <a:spAutoFit/>
          </a:bodyPr>
          <a:lstStyle/>
          <a:p>
            <a:r>
              <a:rPr kumimoji="1" lang="en-US" altLang="ja-JP"/>
              <a:t>VF=2V</a:t>
            </a:r>
            <a:endParaRPr kumimoji="1" lang="ja-JP" altLang="en-US" dirty="0"/>
          </a:p>
        </p:txBody>
      </p:sp>
      <p:sp>
        <p:nvSpPr>
          <p:cNvPr id="9" name="右大かっこ 8"/>
          <p:cNvSpPr/>
          <p:nvPr/>
        </p:nvSpPr>
        <p:spPr>
          <a:xfrm>
            <a:off x="9977721" y="4249964"/>
            <a:ext cx="188258" cy="1001228"/>
          </a:xfrm>
          <a:prstGeom prst="rightBracket">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p:cNvSpPr txBox="1"/>
          <p:nvPr/>
        </p:nvSpPr>
        <p:spPr>
          <a:xfrm>
            <a:off x="10179427" y="4565912"/>
            <a:ext cx="1456763" cy="369332"/>
          </a:xfrm>
          <a:prstGeom prst="rect">
            <a:avLst/>
          </a:prstGeom>
          <a:noFill/>
        </p:spPr>
        <p:txBody>
          <a:bodyPr wrap="square" rtlCol="0">
            <a:spAutoFit/>
          </a:bodyPr>
          <a:lstStyle/>
          <a:p>
            <a:r>
              <a:rPr kumimoji="1" lang="en-US" altLang="ja-JP" dirty="0"/>
              <a:t>3v (= 5v-2v) </a:t>
            </a:r>
            <a:endParaRPr kumimoji="1" lang="ja-JP" altLang="en-US"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871" y="2026146"/>
            <a:ext cx="4019954" cy="3614483"/>
          </a:xfrm>
          <a:prstGeom prst="rect">
            <a:avLst/>
          </a:prstGeom>
        </p:spPr>
      </p:pic>
    </p:spTree>
    <p:extLst>
      <p:ext uri="{BB962C8B-B14F-4D97-AF65-F5344CB8AC3E}">
        <p14:creationId xmlns:p14="http://schemas.microsoft.com/office/powerpoint/2010/main" val="28243734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LED</a:t>
            </a:r>
            <a:endParaRPr kumimoji="1" lang="ja-JP" altLang="en-US" dirty="0"/>
          </a:p>
        </p:txBody>
      </p:sp>
      <p:sp>
        <p:nvSpPr>
          <p:cNvPr id="6" name="コンテンツ プレースホルダー 5"/>
          <p:cNvSpPr>
            <a:spLocks noGrp="1"/>
          </p:cNvSpPr>
          <p:nvPr>
            <p:ph idx="1"/>
          </p:nvPr>
        </p:nvSpPr>
        <p:spPr>
          <a:xfrm>
            <a:off x="838200" y="1825625"/>
            <a:ext cx="5092671" cy="4351338"/>
          </a:xfrm>
        </p:spPr>
        <p:txBody>
          <a:bodyPr>
            <a:normAutofit fontScale="92500" lnSpcReduction="20000"/>
          </a:bodyPr>
          <a:lstStyle/>
          <a:p>
            <a:r>
              <a:rPr lang="en-US" altLang="ja-JP" dirty="0"/>
              <a:t>Let’s say we want 20mA (0.02A)</a:t>
            </a:r>
            <a:br>
              <a:rPr lang="en-US" altLang="ja-JP" dirty="0"/>
            </a:br>
            <a:r>
              <a:rPr lang="en-US" altLang="ja-JP" dirty="0"/>
              <a:t>for this circuit to use this LED.</a:t>
            </a:r>
          </a:p>
          <a:p>
            <a:r>
              <a:rPr lang="en-US" altLang="ja-JP" dirty="0"/>
              <a:t>V=IR</a:t>
            </a:r>
            <a:br>
              <a:rPr lang="en-US" altLang="ja-JP" dirty="0"/>
            </a:br>
            <a:r>
              <a:rPr lang="en-US" altLang="ja-JP" dirty="0"/>
              <a:t>3 = 0.02 * R</a:t>
            </a:r>
          </a:p>
          <a:p>
            <a:r>
              <a:rPr lang="en-US" altLang="ja-JP" dirty="0"/>
              <a:t>R = 3/0.02 = 150 </a:t>
            </a:r>
          </a:p>
          <a:p>
            <a:r>
              <a:rPr lang="en-US" altLang="ja-JP" dirty="0"/>
              <a:t>so use a  150Ω resistor.</a:t>
            </a:r>
            <a:br>
              <a:rPr lang="en-US" altLang="ja-JP" dirty="0"/>
            </a:br>
            <a:r>
              <a:rPr lang="en-US" altLang="ja-JP" dirty="0"/>
              <a:t>you don’t have a 150Ω resistor in the kit.</a:t>
            </a:r>
          </a:p>
          <a:p>
            <a:r>
              <a:rPr lang="en-US" altLang="ja-JP" dirty="0"/>
              <a:t>just use a 200Ω resistor.</a:t>
            </a:r>
          </a:p>
        </p:txBody>
      </p:sp>
      <p:sp>
        <p:nvSpPr>
          <p:cNvPr id="5" name="右大かっこ 4"/>
          <p:cNvSpPr/>
          <p:nvPr/>
        </p:nvSpPr>
        <p:spPr>
          <a:xfrm>
            <a:off x="9950825" y="2363649"/>
            <a:ext cx="201706" cy="806823"/>
          </a:xfrm>
          <a:prstGeom prst="rightBracket">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10253382" y="2555702"/>
            <a:ext cx="888878" cy="369332"/>
          </a:xfrm>
          <a:prstGeom prst="rect">
            <a:avLst/>
          </a:prstGeom>
          <a:noFill/>
        </p:spPr>
        <p:txBody>
          <a:bodyPr wrap="square" rtlCol="0">
            <a:spAutoFit/>
          </a:bodyPr>
          <a:lstStyle/>
          <a:p>
            <a:r>
              <a:rPr kumimoji="1" lang="en-US" altLang="ja-JP"/>
              <a:t>VF=2V</a:t>
            </a:r>
            <a:endParaRPr kumimoji="1" lang="ja-JP" altLang="en-US" dirty="0"/>
          </a:p>
        </p:txBody>
      </p:sp>
      <p:sp>
        <p:nvSpPr>
          <p:cNvPr id="9" name="右大かっこ 8"/>
          <p:cNvSpPr/>
          <p:nvPr/>
        </p:nvSpPr>
        <p:spPr>
          <a:xfrm>
            <a:off x="9977721" y="4249964"/>
            <a:ext cx="188258" cy="1001228"/>
          </a:xfrm>
          <a:prstGeom prst="rightBracket">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p:cNvSpPr txBox="1"/>
          <p:nvPr/>
        </p:nvSpPr>
        <p:spPr>
          <a:xfrm>
            <a:off x="10179427" y="4565912"/>
            <a:ext cx="1456763" cy="369332"/>
          </a:xfrm>
          <a:prstGeom prst="rect">
            <a:avLst/>
          </a:prstGeom>
          <a:noFill/>
        </p:spPr>
        <p:txBody>
          <a:bodyPr wrap="square" rtlCol="0">
            <a:spAutoFit/>
          </a:bodyPr>
          <a:lstStyle/>
          <a:p>
            <a:r>
              <a:rPr kumimoji="1" lang="en-US" altLang="ja-JP" dirty="0"/>
              <a:t>3v (= 5v-2v) </a:t>
            </a:r>
            <a:endParaRPr kumimoji="1" lang="ja-JP" altLang="en-US"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871" y="2026146"/>
            <a:ext cx="4019954" cy="3614483"/>
          </a:xfrm>
          <a:prstGeom prst="rect">
            <a:avLst/>
          </a:prstGeom>
        </p:spPr>
      </p:pic>
    </p:spTree>
    <p:extLst>
      <p:ext uri="{BB962C8B-B14F-4D97-AF65-F5344CB8AC3E}">
        <p14:creationId xmlns:p14="http://schemas.microsoft.com/office/powerpoint/2010/main" val="4188418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LED</a:t>
            </a:r>
            <a:endParaRPr kumimoji="1" lang="ja-JP" altLang="en-US" dirty="0"/>
          </a:p>
        </p:txBody>
      </p:sp>
      <p:sp>
        <p:nvSpPr>
          <p:cNvPr id="6" name="コンテンツ プレースホルダー 5"/>
          <p:cNvSpPr>
            <a:spLocks noGrp="1"/>
          </p:cNvSpPr>
          <p:nvPr>
            <p:ph idx="1"/>
          </p:nvPr>
        </p:nvSpPr>
        <p:spPr>
          <a:xfrm>
            <a:off x="838200" y="1825625"/>
            <a:ext cx="5092671" cy="4351338"/>
          </a:xfrm>
        </p:spPr>
        <p:txBody>
          <a:bodyPr>
            <a:normAutofit/>
          </a:bodyPr>
          <a:lstStyle/>
          <a:p>
            <a:r>
              <a:rPr lang="en-US" altLang="ja-JP" dirty="0"/>
              <a:t>If we use a 200Ω resistor,</a:t>
            </a:r>
            <a:br>
              <a:rPr lang="en-US" altLang="ja-JP" dirty="0"/>
            </a:br>
            <a:r>
              <a:rPr lang="en-US" altLang="ja-JP" dirty="0"/>
              <a:t>how much current will flow in this circuit?</a:t>
            </a:r>
          </a:p>
        </p:txBody>
      </p:sp>
      <p:sp>
        <p:nvSpPr>
          <p:cNvPr id="5" name="右大かっこ 4"/>
          <p:cNvSpPr/>
          <p:nvPr/>
        </p:nvSpPr>
        <p:spPr>
          <a:xfrm>
            <a:off x="9950825" y="2363649"/>
            <a:ext cx="201706" cy="806823"/>
          </a:xfrm>
          <a:prstGeom prst="rightBracket">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10253382" y="2555702"/>
            <a:ext cx="888878" cy="369332"/>
          </a:xfrm>
          <a:prstGeom prst="rect">
            <a:avLst/>
          </a:prstGeom>
          <a:noFill/>
        </p:spPr>
        <p:txBody>
          <a:bodyPr wrap="square" rtlCol="0">
            <a:spAutoFit/>
          </a:bodyPr>
          <a:lstStyle/>
          <a:p>
            <a:r>
              <a:rPr kumimoji="1" lang="en-US" altLang="ja-JP"/>
              <a:t>VF=2V</a:t>
            </a:r>
            <a:endParaRPr kumimoji="1" lang="ja-JP" altLang="en-US" dirty="0"/>
          </a:p>
        </p:txBody>
      </p:sp>
      <p:sp>
        <p:nvSpPr>
          <p:cNvPr id="9" name="右大かっこ 8"/>
          <p:cNvSpPr/>
          <p:nvPr/>
        </p:nvSpPr>
        <p:spPr>
          <a:xfrm>
            <a:off x="9977721" y="4249964"/>
            <a:ext cx="188258" cy="1001228"/>
          </a:xfrm>
          <a:prstGeom prst="rightBracket">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p:cNvSpPr txBox="1"/>
          <p:nvPr/>
        </p:nvSpPr>
        <p:spPr>
          <a:xfrm>
            <a:off x="10179427" y="4565912"/>
            <a:ext cx="1456763" cy="369332"/>
          </a:xfrm>
          <a:prstGeom prst="rect">
            <a:avLst/>
          </a:prstGeom>
          <a:noFill/>
        </p:spPr>
        <p:txBody>
          <a:bodyPr wrap="square" rtlCol="0">
            <a:spAutoFit/>
          </a:bodyPr>
          <a:lstStyle/>
          <a:p>
            <a:r>
              <a:rPr kumimoji="1" lang="en-US" altLang="ja-JP" dirty="0"/>
              <a:t>3v (= 5v-2v) </a:t>
            </a:r>
            <a:endParaRPr kumimoji="1" lang="ja-JP" altLang="en-US"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871" y="2026146"/>
            <a:ext cx="4019954" cy="3614483"/>
          </a:xfrm>
          <a:prstGeom prst="rect">
            <a:avLst/>
          </a:prstGeom>
        </p:spPr>
      </p:pic>
    </p:spTree>
    <p:extLst>
      <p:ext uri="{BB962C8B-B14F-4D97-AF65-F5344CB8AC3E}">
        <p14:creationId xmlns:p14="http://schemas.microsoft.com/office/powerpoint/2010/main" val="18694376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Digital output</a:t>
            </a:r>
            <a:endParaRPr kumimoji="1" lang="ja-JP" altLang="en-US" dirty="0"/>
          </a:p>
        </p:txBody>
      </p:sp>
      <p:sp>
        <p:nvSpPr>
          <p:cNvPr id="6" name="コンテンツ プレースホルダー 5"/>
          <p:cNvSpPr>
            <a:spLocks noGrp="1"/>
          </p:cNvSpPr>
          <p:nvPr>
            <p:ph idx="1"/>
          </p:nvPr>
        </p:nvSpPr>
        <p:spPr>
          <a:xfrm>
            <a:off x="838200" y="1690687"/>
            <a:ext cx="5257800" cy="4486275"/>
          </a:xfrm>
        </p:spPr>
        <p:txBody>
          <a:bodyPr/>
          <a:lstStyle/>
          <a:p>
            <a:r>
              <a:rPr lang="en-US" altLang="ja-JP" dirty="0"/>
              <a:t>First, let’s connect the LED to the pin 08</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480" y="1506379"/>
            <a:ext cx="5001768" cy="485886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52" y="2634776"/>
            <a:ext cx="4727702" cy="3858099"/>
          </a:xfrm>
          <a:prstGeom prst="rect">
            <a:avLst/>
          </a:prstGeom>
        </p:spPr>
      </p:pic>
    </p:spTree>
    <p:extLst>
      <p:ext uri="{BB962C8B-B14F-4D97-AF65-F5344CB8AC3E}">
        <p14:creationId xmlns:p14="http://schemas.microsoft.com/office/powerpoint/2010/main" val="2525138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069BC4-83AF-1E4B-9AC9-4994CC97C51D}"/>
              </a:ext>
            </a:extLst>
          </p:cNvPr>
          <p:cNvSpPr>
            <a:spLocks noGrp="1"/>
          </p:cNvSpPr>
          <p:nvPr>
            <p:ph type="title"/>
          </p:nvPr>
        </p:nvSpPr>
        <p:spPr/>
        <p:txBody>
          <a:bodyPr/>
          <a:lstStyle/>
          <a:p>
            <a:r>
              <a:rPr lang="en-US" altLang="ja-JP" dirty="0"/>
              <a:t>Exercise 03 </a:t>
            </a:r>
            <a:endParaRPr kumimoji="1" lang="ja-JP" altLang="en-US"/>
          </a:p>
        </p:txBody>
      </p:sp>
      <p:sp>
        <p:nvSpPr>
          <p:cNvPr id="3" name="コンテンツ プレースホルダー 2">
            <a:extLst>
              <a:ext uri="{FF2B5EF4-FFF2-40B4-BE49-F238E27FC236}">
                <a16:creationId xmlns:a16="http://schemas.microsoft.com/office/drawing/2014/main" id="{DAE1B49A-A25C-0840-9996-712D25E19030}"/>
              </a:ext>
            </a:extLst>
          </p:cNvPr>
          <p:cNvSpPr>
            <a:spLocks noGrp="1"/>
          </p:cNvSpPr>
          <p:nvPr>
            <p:ph idx="1"/>
          </p:nvPr>
        </p:nvSpPr>
        <p:spPr>
          <a:xfrm>
            <a:off x="6096000" y="1825625"/>
            <a:ext cx="5257800" cy="4351338"/>
          </a:xfrm>
        </p:spPr>
        <p:txBody>
          <a:bodyPr>
            <a:normAutofit lnSpcReduction="10000"/>
          </a:bodyPr>
          <a:lstStyle/>
          <a:p>
            <a:r>
              <a:rPr lang="en-US" altLang="ja-JP" dirty="0"/>
              <a:t>Modify the left program to blink a LED connected at the digital output pin #8 (The left program is currently blinking the pin #13).</a:t>
            </a:r>
          </a:p>
          <a:p>
            <a:endParaRPr lang="en-US" altLang="ja-JP" dirty="0"/>
          </a:p>
          <a:p>
            <a:pPr marL="0" indent="0">
              <a:buNone/>
            </a:pPr>
            <a:r>
              <a:rPr lang="en-US" altLang="ja-JP" dirty="0"/>
              <a:t>(This is easy; no need to give an example answer.)</a:t>
            </a:r>
          </a:p>
        </p:txBody>
      </p:sp>
      <p:sp>
        <p:nvSpPr>
          <p:cNvPr id="4" name="スライド番号プレースホルダー 3">
            <a:extLst>
              <a:ext uri="{FF2B5EF4-FFF2-40B4-BE49-F238E27FC236}">
                <a16:creationId xmlns:a16="http://schemas.microsoft.com/office/drawing/2014/main" id="{3A432807-BBE9-4F41-85DE-908E8CF209C5}"/>
              </a:ext>
            </a:extLst>
          </p:cNvPr>
          <p:cNvSpPr>
            <a:spLocks noGrp="1"/>
          </p:cNvSpPr>
          <p:nvPr>
            <p:ph type="sldNum" sz="quarter" idx="12"/>
          </p:nvPr>
        </p:nvSpPr>
        <p:spPr/>
        <p:txBody>
          <a:bodyPr/>
          <a:lstStyle/>
          <a:p>
            <a:fld id="{D5DDEC14-9F2A-1C40-9F92-7E724392E266}" type="slidenum">
              <a:rPr kumimoji="1" lang="ja-JP" altLang="en-US" smtClean="0"/>
              <a:t>86</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84ACC29F-2738-534C-AB40-662CF26EA6C3}"/>
              </a:ext>
            </a:extLst>
          </p:cNvPr>
          <p:cNvPicPr>
            <a:picLocks noChangeAspect="1"/>
          </p:cNvPicPr>
          <p:nvPr/>
        </p:nvPicPr>
        <p:blipFill>
          <a:blip r:embed="rId2"/>
          <a:stretch>
            <a:fillRect/>
          </a:stretch>
        </p:blipFill>
        <p:spPr>
          <a:xfrm>
            <a:off x="838200" y="1825625"/>
            <a:ext cx="4948004" cy="3965340"/>
          </a:xfrm>
          <a:prstGeom prst="rect">
            <a:avLst/>
          </a:prstGeom>
        </p:spPr>
      </p:pic>
    </p:spTree>
    <p:extLst>
      <p:ext uri="{BB962C8B-B14F-4D97-AF65-F5344CB8AC3E}">
        <p14:creationId xmlns:p14="http://schemas.microsoft.com/office/powerpoint/2010/main" val="1049276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069BC4-83AF-1E4B-9AC9-4994CC97C51D}"/>
              </a:ext>
            </a:extLst>
          </p:cNvPr>
          <p:cNvSpPr>
            <a:spLocks noGrp="1"/>
          </p:cNvSpPr>
          <p:nvPr>
            <p:ph type="title"/>
          </p:nvPr>
        </p:nvSpPr>
        <p:spPr/>
        <p:txBody>
          <a:bodyPr/>
          <a:lstStyle/>
          <a:p>
            <a:r>
              <a:rPr lang="en-US" altLang="ja-JP" dirty="0"/>
              <a:t>Exercise 04</a:t>
            </a:r>
            <a:endParaRPr kumimoji="1" lang="ja-JP" altLang="en-US"/>
          </a:p>
        </p:txBody>
      </p:sp>
      <p:sp>
        <p:nvSpPr>
          <p:cNvPr id="3" name="コンテンツ プレースホルダー 2">
            <a:extLst>
              <a:ext uri="{FF2B5EF4-FFF2-40B4-BE49-F238E27FC236}">
                <a16:creationId xmlns:a16="http://schemas.microsoft.com/office/drawing/2014/main" id="{DAE1B49A-A25C-0840-9996-712D25E19030}"/>
              </a:ext>
            </a:extLst>
          </p:cNvPr>
          <p:cNvSpPr>
            <a:spLocks noGrp="1"/>
          </p:cNvSpPr>
          <p:nvPr>
            <p:ph idx="1"/>
          </p:nvPr>
        </p:nvSpPr>
        <p:spPr>
          <a:xfrm>
            <a:off x="6096000" y="1825625"/>
            <a:ext cx="5257800" cy="4351338"/>
          </a:xfrm>
        </p:spPr>
        <p:txBody>
          <a:bodyPr>
            <a:normAutofit/>
          </a:bodyPr>
          <a:lstStyle/>
          <a:p>
            <a:r>
              <a:rPr lang="en-US" altLang="ja-JP" dirty="0"/>
              <a:t>Design the circuit with two LEDs.</a:t>
            </a:r>
          </a:p>
          <a:p>
            <a:endParaRPr lang="en-US" altLang="ja-JP" dirty="0"/>
          </a:p>
          <a:p>
            <a:r>
              <a:rPr lang="en-US" altLang="ja-JP" dirty="0"/>
              <a:t>Modify the program left to blink two LEDs connected at the pin #8 (1 sec on/ 1sec off) and the pin #9 (1.5 sec on/ 1.5 sec off).</a:t>
            </a:r>
          </a:p>
          <a:p>
            <a:endParaRPr lang="en-US" altLang="ja-JP" dirty="0"/>
          </a:p>
          <a:p>
            <a:endParaRPr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3A432807-BBE9-4F41-85DE-908E8CF209C5}"/>
              </a:ext>
            </a:extLst>
          </p:cNvPr>
          <p:cNvSpPr>
            <a:spLocks noGrp="1"/>
          </p:cNvSpPr>
          <p:nvPr>
            <p:ph type="sldNum" sz="quarter" idx="12"/>
          </p:nvPr>
        </p:nvSpPr>
        <p:spPr/>
        <p:txBody>
          <a:bodyPr/>
          <a:lstStyle/>
          <a:p>
            <a:fld id="{D5DDEC14-9F2A-1C40-9F92-7E724392E266}" type="slidenum">
              <a:rPr kumimoji="1" lang="ja-JP" altLang="en-US" smtClean="0"/>
              <a:t>87</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409B615B-5D8E-874E-A1CF-B89F126A6F75}"/>
              </a:ext>
            </a:extLst>
          </p:cNvPr>
          <p:cNvPicPr>
            <a:picLocks noChangeAspect="1"/>
          </p:cNvPicPr>
          <p:nvPr/>
        </p:nvPicPr>
        <p:blipFill>
          <a:blip r:embed="rId2"/>
          <a:stretch>
            <a:fillRect/>
          </a:stretch>
        </p:blipFill>
        <p:spPr>
          <a:xfrm>
            <a:off x="838200" y="1825625"/>
            <a:ext cx="4948004" cy="3965340"/>
          </a:xfrm>
          <a:prstGeom prst="rect">
            <a:avLst/>
          </a:prstGeom>
        </p:spPr>
      </p:pic>
    </p:spTree>
    <p:extLst>
      <p:ext uri="{BB962C8B-B14F-4D97-AF65-F5344CB8AC3E}">
        <p14:creationId xmlns:p14="http://schemas.microsoft.com/office/powerpoint/2010/main" val="32658689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17FCE-A9A1-5E46-81F4-ED5896784454}"/>
              </a:ext>
            </a:extLst>
          </p:cNvPr>
          <p:cNvSpPr>
            <a:spLocks noGrp="1"/>
          </p:cNvSpPr>
          <p:nvPr>
            <p:ph type="title"/>
          </p:nvPr>
        </p:nvSpPr>
        <p:spPr/>
        <p:txBody>
          <a:bodyPr/>
          <a:lstStyle/>
          <a:p>
            <a:r>
              <a:rPr lang="en-US" altLang="ja-JP" dirty="0"/>
              <a:t>Ardestan: Example 05</a:t>
            </a:r>
            <a:endParaRPr kumimoji="1" lang="ja-JP" altLang="en-US"/>
          </a:p>
        </p:txBody>
      </p:sp>
      <p:sp>
        <p:nvSpPr>
          <p:cNvPr id="4" name="スライド番号プレースホルダー 3">
            <a:extLst>
              <a:ext uri="{FF2B5EF4-FFF2-40B4-BE49-F238E27FC236}">
                <a16:creationId xmlns:a16="http://schemas.microsoft.com/office/drawing/2014/main" id="{E4AF9A3F-7D65-6B4C-9DCC-18D03FD85A46}"/>
              </a:ext>
            </a:extLst>
          </p:cNvPr>
          <p:cNvSpPr>
            <a:spLocks noGrp="1"/>
          </p:cNvSpPr>
          <p:nvPr>
            <p:ph type="sldNum" sz="quarter" idx="12"/>
          </p:nvPr>
        </p:nvSpPr>
        <p:spPr/>
        <p:txBody>
          <a:bodyPr/>
          <a:lstStyle/>
          <a:p>
            <a:fld id="{D5DDEC14-9F2A-1C40-9F92-7E724392E266}" type="slidenum">
              <a:rPr kumimoji="1" lang="ja-JP" altLang="en-US" smtClean="0"/>
              <a:t>88</a:t>
            </a:fld>
            <a:endParaRPr kumimoji="1" lang="ja-JP" altLang="en-US"/>
          </a:p>
        </p:txBody>
      </p:sp>
      <p:pic>
        <p:nvPicPr>
          <p:cNvPr id="8" name="コンテンツ プレースホルダー 7" descr="文字が書かれているスクリーンショット&#10;&#10;自動的に生成された説明">
            <a:extLst>
              <a:ext uri="{FF2B5EF4-FFF2-40B4-BE49-F238E27FC236}">
                <a16:creationId xmlns:a16="http://schemas.microsoft.com/office/drawing/2014/main" id="{2FCD018E-7DCB-3044-911D-CD7A1F878C14}"/>
              </a:ext>
            </a:extLst>
          </p:cNvPr>
          <p:cNvPicPr>
            <a:picLocks noGrp="1" noChangeAspect="1"/>
          </p:cNvPicPr>
          <p:nvPr>
            <p:ph idx="1"/>
          </p:nvPr>
        </p:nvPicPr>
        <p:blipFill>
          <a:blip r:embed="rId2"/>
          <a:stretch>
            <a:fillRect/>
          </a:stretch>
        </p:blipFill>
        <p:spPr>
          <a:xfrm>
            <a:off x="838200" y="1963193"/>
            <a:ext cx="10515600" cy="4076201"/>
          </a:xfrm>
        </p:spPr>
      </p:pic>
    </p:spTree>
    <p:extLst>
      <p:ext uri="{BB962C8B-B14F-4D97-AF65-F5344CB8AC3E}">
        <p14:creationId xmlns:p14="http://schemas.microsoft.com/office/powerpoint/2010/main" val="21116945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Vibration Motor</a:t>
            </a:r>
            <a:endParaRPr kumimoji="1" lang="ja-JP" altLang="en-US" dirty="0"/>
          </a:p>
        </p:txBody>
      </p:sp>
      <p:sp>
        <p:nvSpPr>
          <p:cNvPr id="6" name="コンテンツ プレースホルダー 5"/>
          <p:cNvSpPr>
            <a:spLocks noGrp="1"/>
          </p:cNvSpPr>
          <p:nvPr>
            <p:ph idx="1"/>
          </p:nvPr>
        </p:nvSpPr>
        <p:spPr>
          <a:xfrm>
            <a:off x="838199" y="1690687"/>
            <a:ext cx="10515599" cy="4486275"/>
          </a:xfrm>
        </p:spPr>
        <p:txBody>
          <a:bodyPr/>
          <a:lstStyle/>
          <a:p>
            <a:r>
              <a:rPr lang="en-US" altLang="ja-JP" dirty="0"/>
              <a:t>You can also connect a small vibration motor to the digital output.</a:t>
            </a:r>
          </a:p>
        </p:txBody>
      </p:sp>
      <p:pic>
        <p:nvPicPr>
          <p:cNvPr id="5" name="図 4">
            <a:extLst>
              <a:ext uri="{FF2B5EF4-FFF2-40B4-BE49-F238E27FC236}">
                <a16:creationId xmlns:a16="http://schemas.microsoft.com/office/drawing/2014/main" id="{B2BDDD62-E09A-124B-9CFD-CFFB6B8B0605}"/>
              </a:ext>
            </a:extLst>
          </p:cNvPr>
          <p:cNvPicPr>
            <a:picLocks noChangeAspect="1"/>
          </p:cNvPicPr>
          <p:nvPr/>
        </p:nvPicPr>
        <p:blipFill>
          <a:blip r:embed="rId2"/>
          <a:stretch>
            <a:fillRect/>
          </a:stretch>
        </p:blipFill>
        <p:spPr>
          <a:xfrm>
            <a:off x="4371555" y="2553702"/>
            <a:ext cx="3448886" cy="3448886"/>
          </a:xfrm>
          <a:prstGeom prst="rect">
            <a:avLst/>
          </a:prstGeom>
        </p:spPr>
      </p:pic>
      <p:sp>
        <p:nvSpPr>
          <p:cNvPr id="7" name="正方形/長方形 6">
            <a:extLst>
              <a:ext uri="{FF2B5EF4-FFF2-40B4-BE49-F238E27FC236}">
                <a16:creationId xmlns:a16="http://schemas.microsoft.com/office/drawing/2014/main" id="{30F88811-46E0-9343-BF5B-F7326E5D68C2}"/>
              </a:ext>
            </a:extLst>
          </p:cNvPr>
          <p:cNvSpPr/>
          <p:nvPr/>
        </p:nvSpPr>
        <p:spPr>
          <a:xfrm>
            <a:off x="6725653" y="6268786"/>
            <a:ext cx="4628145"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en-US" altLang="ja-JP" sz="1050" dirty="0">
                <a:latin typeface="Courier New" panose="02070309020205020404" pitchFamily="49" charset="0"/>
                <a:cs typeface="Courier New" panose="02070309020205020404" pitchFamily="49" charset="0"/>
                <a:hlinkClick r:id="rId3"/>
              </a:rPr>
              <a:t>https://www.sparkfun.com/products/8449</a:t>
            </a:r>
            <a:r>
              <a:rPr lang="en-US" altLang="ja-JP" sz="1050" dirty="0">
                <a:latin typeface="Courier New" panose="02070309020205020404" pitchFamily="49" charset="0"/>
                <a:cs typeface="Courier New" panose="02070309020205020404" pitchFamily="49" charset="0"/>
              </a:rPr>
              <a:t> CC-BY 2.0</a:t>
            </a:r>
            <a:endParaRPr lang="ja-JP" alt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8682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5F977E-A129-784A-B8D4-A5CBAEACCC65}"/>
              </a:ext>
            </a:extLst>
          </p:cNvPr>
          <p:cNvSpPr>
            <a:spLocks noGrp="1"/>
          </p:cNvSpPr>
          <p:nvPr>
            <p:ph type="title"/>
          </p:nvPr>
        </p:nvSpPr>
        <p:spPr/>
        <p:txBody>
          <a:bodyPr/>
          <a:lstStyle/>
          <a:p>
            <a:r>
              <a:rPr kumimoji="1" lang="en-US" altLang="ja-JP" dirty="0"/>
              <a:t>Writing Assignment #1</a:t>
            </a:r>
            <a:endParaRPr kumimoji="1" lang="ja-JP" altLang="en-US"/>
          </a:p>
        </p:txBody>
      </p:sp>
      <p:sp>
        <p:nvSpPr>
          <p:cNvPr id="3" name="コンテンツ プレースホルダー 2">
            <a:extLst>
              <a:ext uri="{FF2B5EF4-FFF2-40B4-BE49-F238E27FC236}">
                <a16:creationId xmlns:a16="http://schemas.microsoft.com/office/drawing/2014/main" id="{D49AF0A2-A5F2-9842-A808-67E64A691614}"/>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t>		</a:t>
            </a:r>
            <a:r>
              <a:rPr kumimoji="1" lang="en-US" altLang="ja-JP" dirty="0">
                <a:solidFill>
                  <a:srgbClr val="FF0000"/>
                </a:solidFill>
              </a:rPr>
              <a:t>Deadline: August 7</a:t>
            </a:r>
            <a:r>
              <a:rPr kumimoji="1" lang="en-US" altLang="ja-JP" baseline="30000" dirty="0">
                <a:solidFill>
                  <a:srgbClr val="FF0000"/>
                </a:solidFill>
              </a:rPr>
              <a:t>th</a:t>
            </a:r>
            <a:r>
              <a:rPr kumimoji="1" lang="en-US" altLang="ja-JP" dirty="0">
                <a:solidFill>
                  <a:srgbClr val="FF0000"/>
                </a:solidFill>
              </a:rPr>
              <a:t> 23:59.</a:t>
            </a:r>
            <a:endParaRPr kumimoji="1" lang="ja-JP" altLang="en-US">
              <a:solidFill>
                <a:srgbClr val="FF0000"/>
              </a:solidFill>
            </a:endParaRPr>
          </a:p>
        </p:txBody>
      </p:sp>
      <p:sp>
        <p:nvSpPr>
          <p:cNvPr id="4" name="スライド番号プレースホルダー 3">
            <a:extLst>
              <a:ext uri="{FF2B5EF4-FFF2-40B4-BE49-F238E27FC236}">
                <a16:creationId xmlns:a16="http://schemas.microsoft.com/office/drawing/2014/main" id="{FDB8C727-5360-CF43-9B8A-3138E638CBC5}"/>
              </a:ext>
            </a:extLst>
          </p:cNvPr>
          <p:cNvSpPr>
            <a:spLocks noGrp="1"/>
          </p:cNvSpPr>
          <p:nvPr>
            <p:ph type="sldNum" sz="quarter" idx="12"/>
          </p:nvPr>
        </p:nvSpPr>
        <p:spPr/>
        <p:txBody>
          <a:bodyPr/>
          <a:lstStyle/>
          <a:p>
            <a:fld id="{D5DDEC14-9F2A-1C40-9F92-7E724392E266}" type="slidenum">
              <a:rPr kumimoji="1" lang="ja-JP" altLang="en-US" smtClean="0"/>
              <a:t>9</a:t>
            </a:fld>
            <a:endParaRPr kumimoji="1" lang="ja-JP" altLang="en-US"/>
          </a:p>
        </p:txBody>
      </p:sp>
    </p:spTree>
    <p:extLst>
      <p:ext uri="{BB962C8B-B14F-4D97-AF65-F5344CB8AC3E}">
        <p14:creationId xmlns:p14="http://schemas.microsoft.com/office/powerpoint/2010/main" val="1293199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lang="en-US" altLang="ja-JP" dirty="0"/>
              <a:t>What We Learned 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55000" lnSpcReduction="20000"/>
          </a:bodyPr>
          <a:lstStyle/>
          <a:p>
            <a:r>
              <a:rPr lang="en-US" altLang="ja-JP" dirty="0">
                <a:solidFill>
                  <a:srgbClr val="FF0000"/>
                </a:solidFill>
                <a:latin typeface="Courier New" panose="02070309020205020404" pitchFamily="49" charset="0"/>
                <a:cs typeface="Courier New" panose="02070309020205020404" pitchFamily="49" charset="0"/>
              </a:rPr>
              <a:t>Introduction to </a:t>
            </a:r>
            <a:br>
              <a:rPr lang="en-US" altLang="ja-JP" dirty="0">
                <a:solidFill>
                  <a:srgbClr val="FF0000"/>
                </a:solidFill>
                <a:latin typeface="Courier New" panose="02070309020205020404" pitchFamily="49" charset="0"/>
                <a:cs typeface="Courier New" panose="02070309020205020404" pitchFamily="49" charset="0"/>
              </a:rPr>
            </a:br>
            <a:r>
              <a:rPr lang="en-US" altLang="ja-JP" dirty="0">
                <a:solidFill>
                  <a:srgbClr val="FF0000"/>
                </a:solidFill>
                <a:latin typeface="Courier New" panose="02070309020205020404" pitchFamily="49" charset="0"/>
                <a:cs typeface="Courier New" panose="02070309020205020404" pitchFamily="49" charset="0"/>
              </a:rPr>
              <a:t>the </a:t>
            </a:r>
            <a:r>
              <a:rPr lang="en-US" altLang="ja-JP" dirty="0" err="1">
                <a:solidFill>
                  <a:srgbClr val="FF0000"/>
                </a:solidFill>
                <a:latin typeface="Courier New" panose="02070309020205020404" pitchFamily="49" charset="0"/>
                <a:cs typeface="Courier New" panose="02070309020205020404" pitchFamily="49" charset="0"/>
              </a:rPr>
              <a:t>Ardestan</a:t>
            </a:r>
            <a:r>
              <a:rPr lang="en-US" altLang="ja-JP" dirty="0">
                <a:solidFill>
                  <a:srgbClr val="FF0000"/>
                </a:solidFill>
                <a:latin typeface="Courier New" panose="02070309020205020404" pitchFamily="49" charset="0"/>
                <a:cs typeface="Courier New" panose="02070309020205020404" pitchFamily="49" charset="0"/>
              </a:rPr>
              <a:t> Visual Programming Language</a:t>
            </a:r>
          </a:p>
          <a:p>
            <a:pPr lvl="1"/>
            <a:r>
              <a:rPr lang="en-US" altLang="ja-JP" sz="2200" dirty="0">
                <a:solidFill>
                  <a:srgbClr val="FF0000"/>
                </a:solidFill>
                <a:latin typeface="Courier New" panose="02070309020205020404" pitchFamily="49" charset="0"/>
                <a:cs typeface="Courier New" panose="02070309020205020404" pitchFamily="49" charset="0"/>
              </a:rPr>
              <a:t>object boxes and connections</a:t>
            </a:r>
          </a:p>
          <a:p>
            <a:pPr lvl="1"/>
            <a:r>
              <a:rPr lang="en-US" altLang="ja-JP" sz="2200" dirty="0">
                <a:solidFill>
                  <a:srgbClr val="FF0000"/>
                </a:solidFill>
                <a:latin typeface="Courier New" panose="02070309020205020404" pitchFamily="49" charset="0"/>
                <a:cs typeface="Courier New" panose="02070309020205020404" pitchFamily="49" charset="0"/>
              </a:rPr>
              <a:t>inlets</a:t>
            </a:r>
            <a:r>
              <a:rPr lang="ja-JP" altLang="en-US" sz="2200">
                <a:solidFill>
                  <a:srgbClr val="FF0000"/>
                </a:solidFill>
                <a:latin typeface="Courier New" panose="02070309020205020404" pitchFamily="49" charset="0"/>
                <a:cs typeface="Courier New" panose="02070309020205020404" pitchFamily="49" charset="0"/>
              </a:rPr>
              <a:t> </a:t>
            </a:r>
            <a:r>
              <a:rPr lang="en-US" altLang="ja-JP" sz="2200" dirty="0">
                <a:solidFill>
                  <a:srgbClr val="FF0000"/>
                </a:solidFill>
                <a:latin typeface="Courier New" panose="02070309020205020404" pitchFamily="49" charset="0"/>
                <a:cs typeface="Courier New" panose="02070309020205020404" pitchFamily="49" charset="0"/>
              </a:rPr>
              <a:t>and outlets</a:t>
            </a:r>
          </a:p>
          <a:p>
            <a:pPr lvl="1"/>
            <a:r>
              <a:rPr lang="en-US" altLang="ja-JP" sz="2200" dirty="0">
                <a:solidFill>
                  <a:srgbClr val="FF0000"/>
                </a:solidFill>
                <a:latin typeface="Courier New" panose="02070309020205020404" pitchFamily="49" charset="0"/>
                <a:cs typeface="Courier New" panose="02070309020205020404" pitchFamily="49" charset="0"/>
              </a:rPr>
              <a:t>arguments</a:t>
            </a:r>
          </a:p>
          <a:p>
            <a:pPr lvl="1"/>
            <a:r>
              <a:rPr lang="en-US" altLang="ja-JP" sz="2200" dirty="0">
                <a:solidFill>
                  <a:srgbClr val="FF0000"/>
                </a:solidFill>
                <a:latin typeface="Courier New" panose="02070309020205020404" pitchFamily="49" charset="0"/>
                <a:cs typeface="Courier New" panose="02070309020205020404" pitchFamily="49" charset="0"/>
              </a:rPr>
              <a:t>messages</a:t>
            </a:r>
          </a:p>
          <a:p>
            <a:pPr lvl="1"/>
            <a:r>
              <a:rPr lang="en-US" altLang="ja-JP" sz="2200" dirty="0" err="1">
                <a:solidFill>
                  <a:srgbClr val="FF0000"/>
                </a:solidFill>
                <a:latin typeface="Courier New" panose="02070309020205020404" pitchFamily="49" charset="0"/>
                <a:cs typeface="Courier New" panose="02070309020205020404" pitchFamily="49" charset="0"/>
              </a:rPr>
              <a:t>loadbang</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symbol object</a:t>
            </a:r>
          </a:p>
          <a:p>
            <a:pPr lvl="1"/>
            <a:r>
              <a:rPr lang="en-US" altLang="ja-JP" sz="2200" dirty="0" err="1">
                <a:solidFill>
                  <a:srgbClr val="FF0000"/>
                </a:solidFill>
                <a:latin typeface="Courier New" panose="02070309020205020404" pitchFamily="49" charset="0"/>
                <a:cs typeface="Courier New" panose="02070309020205020404" pitchFamily="49" charset="0"/>
              </a:rPr>
              <a:t>dout</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depth-first message-passing</a:t>
            </a:r>
          </a:p>
          <a:p>
            <a:pPr lvl="1"/>
            <a:r>
              <a:rPr lang="en-US" altLang="ja-JP" sz="2200" dirty="0">
                <a:solidFill>
                  <a:srgbClr val="FF0000"/>
                </a:solidFill>
                <a:latin typeface="Courier New" panose="02070309020205020404" pitchFamily="49" charset="0"/>
                <a:cs typeface="Courier New" panose="02070309020205020404" pitchFamily="49" charset="0"/>
              </a:rPr>
              <a:t>hot and cold inlets</a:t>
            </a:r>
          </a:p>
          <a:p>
            <a:r>
              <a:rPr lang="en-US" altLang="ja-JP" dirty="0">
                <a:solidFill>
                  <a:srgbClr val="FF0000"/>
                </a:solidFill>
                <a:latin typeface="Courier New" panose="02070309020205020404" pitchFamily="49" charset="0"/>
                <a:cs typeface="Courier New" panose="02070309020205020404" pitchFamily="49" charset="0"/>
              </a:rPr>
              <a:t>Timing objects</a:t>
            </a:r>
          </a:p>
          <a:p>
            <a:pPr lvl="1"/>
            <a:r>
              <a:rPr lang="en-US" altLang="ja-JP" sz="2200" dirty="0">
                <a:solidFill>
                  <a:srgbClr val="FF0000"/>
                </a:solidFill>
                <a:latin typeface="Courier New" panose="02070309020205020404" pitchFamily="49" charset="0"/>
                <a:cs typeface="Courier New" panose="02070309020205020404" pitchFamily="49" charset="0"/>
              </a:rPr>
              <a:t>delay object</a:t>
            </a:r>
          </a:p>
          <a:p>
            <a:pPr lvl="1"/>
            <a:r>
              <a:rPr lang="en-US" altLang="ja-JP" sz="2200" dirty="0">
                <a:solidFill>
                  <a:srgbClr val="FF0000"/>
                </a:solidFill>
                <a:latin typeface="Courier New" panose="02070309020205020404" pitchFamily="49" charset="0"/>
                <a:cs typeface="Courier New" panose="02070309020205020404" pitchFamily="49" charset="0"/>
              </a:rPr>
              <a:t>metro object</a:t>
            </a:r>
          </a:p>
          <a:p>
            <a:r>
              <a:rPr lang="en-US" altLang="ja-JP" dirty="0">
                <a:solidFill>
                  <a:srgbClr val="FF0000"/>
                </a:solidFill>
                <a:latin typeface="Courier New" panose="02070309020205020404" pitchFamily="49" charset="0"/>
                <a:cs typeface="Courier New" panose="02070309020205020404" pitchFamily="49" charset="0"/>
              </a:rPr>
              <a:t>Digital Output</a:t>
            </a:r>
          </a:p>
          <a:p>
            <a:pPr lvl="1"/>
            <a:r>
              <a:rPr lang="en-US" altLang="ja-JP" sz="2200" dirty="0">
                <a:solidFill>
                  <a:srgbClr val="FF0000"/>
                </a:solidFill>
                <a:latin typeface="Courier New" panose="02070309020205020404" pitchFamily="49" charset="0"/>
                <a:cs typeface="Courier New" panose="02070309020205020404" pitchFamily="49" charset="0"/>
              </a:rPr>
              <a:t>Ohm’s law</a:t>
            </a:r>
          </a:p>
          <a:p>
            <a:pPr lvl="1"/>
            <a:r>
              <a:rPr lang="en-US" altLang="ja-JP" sz="2200" dirty="0">
                <a:solidFill>
                  <a:srgbClr val="FF0000"/>
                </a:solidFill>
                <a:latin typeface="Courier New" panose="02070309020205020404" pitchFamily="49" charset="0"/>
                <a:cs typeface="Courier New" panose="02070309020205020404" pitchFamily="49" charset="0"/>
              </a:rPr>
              <a:t>resistor</a:t>
            </a:r>
          </a:p>
          <a:p>
            <a:pPr lvl="1"/>
            <a:r>
              <a:rPr lang="en-US" altLang="ja-JP" sz="2200" dirty="0">
                <a:solidFill>
                  <a:srgbClr val="FF0000"/>
                </a:solidFill>
                <a:latin typeface="Courier New" panose="02070309020205020404" pitchFamily="49" charset="0"/>
                <a:cs typeface="Courier New" panose="02070309020205020404" pitchFamily="49" charset="0"/>
              </a:rPr>
              <a:t>breadboard </a:t>
            </a:r>
          </a:p>
          <a:p>
            <a:pPr lvl="1"/>
            <a:r>
              <a:rPr lang="en-US" altLang="ja-JP" sz="2200" dirty="0">
                <a:solidFill>
                  <a:srgbClr val="FF0000"/>
                </a:solidFill>
                <a:latin typeface="Courier New" panose="02070309020205020404" pitchFamily="49" charset="0"/>
                <a:cs typeface="Courier New" panose="02070309020205020404" pitchFamily="49" charset="0"/>
              </a:rPr>
              <a:t>LED </a:t>
            </a:r>
          </a:p>
          <a:p>
            <a:pPr lvl="1"/>
            <a:r>
              <a:rPr lang="en-US" altLang="ja-JP" sz="2200" dirty="0">
                <a:solidFill>
                  <a:srgbClr val="FF0000"/>
                </a:solidFill>
                <a:latin typeface="Courier New" panose="02070309020205020404" pitchFamily="49" charset="0"/>
                <a:cs typeface="Courier New" panose="02070309020205020404" pitchFamily="49" charset="0"/>
              </a:rPr>
              <a:t>vibration motor</a:t>
            </a:r>
          </a:p>
          <a:p>
            <a:pPr lvl="1"/>
            <a:r>
              <a:rPr lang="en-US" altLang="ja-JP" sz="2200" dirty="0">
                <a:latin typeface="Courier New" panose="02070309020205020404" pitchFamily="49" charset="0"/>
                <a:cs typeface="Courier New" panose="02070309020205020404" pitchFamily="49" charset="0"/>
              </a:rPr>
              <a:t>mini piezo speaker</a:t>
            </a:r>
          </a:p>
          <a:p>
            <a:pPr lvl="1"/>
            <a:r>
              <a:rPr lang="en-US" altLang="ja-JP" sz="2200" dirty="0">
                <a:latin typeface="Courier New" panose="02070309020205020404" pitchFamily="49" charset="0"/>
                <a:cs typeface="Courier New" panose="02070309020205020404" pitchFamily="49" charset="0"/>
              </a:rPr>
              <a:t>tone object</a:t>
            </a: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90</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t>Flow Control</a:t>
            </a:r>
          </a:p>
          <a:p>
            <a:pPr lvl="1"/>
            <a:r>
              <a:rPr lang="en-US" altLang="ja-JP" sz="1300" dirty="0"/>
              <a:t>trigger object</a:t>
            </a:r>
          </a:p>
          <a:p>
            <a:pPr lvl="1"/>
            <a:r>
              <a:rPr lang="en-US" altLang="ja-JP" sz="1300" dirty="0"/>
              <a:t>gate object</a:t>
            </a:r>
          </a:p>
          <a:p>
            <a:pPr lvl="1"/>
            <a:r>
              <a:rPr lang="en-US" altLang="ja-JP" sz="1300" dirty="0"/>
              <a:t>select object</a:t>
            </a:r>
          </a:p>
          <a:p>
            <a:pPr lvl="1"/>
            <a:r>
              <a:rPr lang="en-US" altLang="ja-JP" sz="1300" dirty="0"/>
              <a:t>spigot object</a:t>
            </a:r>
          </a:p>
          <a:p>
            <a:r>
              <a:rPr lang="en-US" altLang="ja-JP" sz="1600" dirty="0"/>
              <a:t>Operators</a:t>
            </a:r>
          </a:p>
          <a:p>
            <a:pPr lvl="1"/>
            <a:r>
              <a:rPr lang="en-US" altLang="ja-JP" sz="1200" dirty="0"/>
              <a:t>arithmetic operator object</a:t>
            </a:r>
          </a:p>
          <a:p>
            <a:pPr lvl="1"/>
            <a:r>
              <a:rPr lang="en-US" altLang="ja-JP" sz="1200" dirty="0"/>
              <a:t>relational operator object</a:t>
            </a:r>
          </a:p>
          <a:p>
            <a:pPr lvl="1"/>
            <a:r>
              <a:rPr lang="en-US" altLang="ja-JP" sz="1200" dirty="0"/>
              <a:t>logical operator objects</a:t>
            </a:r>
          </a:p>
          <a:p>
            <a:r>
              <a:rPr lang="en-US" altLang="ja-JP" sz="1600" dirty="0"/>
              <a:t>Algorithm </a:t>
            </a:r>
          </a:p>
          <a:p>
            <a:pPr lvl="1"/>
            <a:r>
              <a:rPr lang="en-US" altLang="ja-JP" sz="1200" dirty="0"/>
              <a:t>counter implementation</a:t>
            </a:r>
            <a:endParaRPr lang="en-US" altLang="ja-JP" sz="1600" dirty="0"/>
          </a:p>
          <a:p>
            <a:r>
              <a:rPr lang="en-US" altLang="ja-JP" sz="1600" dirty="0"/>
              <a:t>Serial Monitor</a:t>
            </a:r>
          </a:p>
          <a:p>
            <a:pPr lvl="1"/>
            <a:r>
              <a:rPr lang="en-US" altLang="ja-JP" sz="1300" dirty="0"/>
              <a:t>serial object</a:t>
            </a:r>
          </a:p>
          <a:p>
            <a:pPr lvl="1"/>
            <a:r>
              <a:rPr lang="en-US" altLang="ja-JP" sz="1300" dirty="0" err="1"/>
              <a:t>serial_println</a:t>
            </a:r>
            <a:r>
              <a:rPr lang="en-US" altLang="ja-JP" sz="1300" dirty="0"/>
              <a:t> object</a:t>
            </a:r>
          </a:p>
          <a:p>
            <a:r>
              <a:rPr lang="en-US" altLang="ja-JP" sz="1600" dirty="0"/>
              <a:t>Digital Input</a:t>
            </a:r>
          </a:p>
          <a:p>
            <a:pPr lvl="1"/>
            <a:r>
              <a:rPr lang="en-US" altLang="ja-JP" sz="1300" dirty="0" err="1"/>
              <a:t>din_change</a:t>
            </a:r>
            <a:r>
              <a:rPr lang="en-US" altLang="ja-JP" sz="1300" dirty="0"/>
              <a:t> object</a:t>
            </a:r>
          </a:p>
          <a:p>
            <a:pPr lvl="1"/>
            <a:r>
              <a:rPr lang="en-US" altLang="ja-JP" sz="1300" dirty="0"/>
              <a:t>toggle object</a:t>
            </a:r>
          </a:p>
          <a:p>
            <a:pPr lvl="1"/>
            <a:r>
              <a:rPr lang="en-US" altLang="ja-JP" sz="1300" dirty="0"/>
              <a:t>pull-up resistor</a:t>
            </a:r>
          </a:p>
          <a:p>
            <a:pPr lvl="1"/>
            <a:r>
              <a:rPr lang="en-US" altLang="ja-JP" sz="1300" dirty="0"/>
              <a:t>chatter (contact bounce)</a:t>
            </a:r>
          </a:p>
        </p:txBody>
      </p:sp>
    </p:spTree>
    <p:extLst>
      <p:ext uri="{BB962C8B-B14F-4D97-AF65-F5344CB8AC3E}">
        <p14:creationId xmlns:p14="http://schemas.microsoft.com/office/powerpoint/2010/main" val="13101613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Mini Speaker</a:t>
            </a:r>
            <a:endParaRPr kumimoji="1" lang="ja-JP" altLang="en-US" dirty="0"/>
          </a:p>
        </p:txBody>
      </p:sp>
      <p:sp>
        <p:nvSpPr>
          <p:cNvPr id="6" name="コンテンツ プレースホルダー 5"/>
          <p:cNvSpPr>
            <a:spLocks noGrp="1"/>
          </p:cNvSpPr>
          <p:nvPr>
            <p:ph idx="1"/>
          </p:nvPr>
        </p:nvSpPr>
        <p:spPr>
          <a:xfrm>
            <a:off x="838199" y="1690687"/>
            <a:ext cx="10515599" cy="4486275"/>
          </a:xfrm>
        </p:spPr>
        <p:txBody>
          <a:bodyPr/>
          <a:lstStyle/>
          <a:p>
            <a:r>
              <a:rPr lang="en-US" altLang="ja-JP" dirty="0"/>
              <a:t>You can also play a simple melody with a mini piezo speaker using the digital output pin.</a:t>
            </a:r>
          </a:p>
        </p:txBody>
      </p:sp>
      <p:pic>
        <p:nvPicPr>
          <p:cNvPr id="4" name="図 3">
            <a:extLst>
              <a:ext uri="{FF2B5EF4-FFF2-40B4-BE49-F238E27FC236}">
                <a16:creationId xmlns:a16="http://schemas.microsoft.com/office/drawing/2014/main" id="{F6DA8126-4B1F-9844-9968-77AD5D9E4D73}"/>
              </a:ext>
            </a:extLst>
          </p:cNvPr>
          <p:cNvPicPr>
            <a:picLocks noChangeAspect="1"/>
          </p:cNvPicPr>
          <p:nvPr/>
        </p:nvPicPr>
        <p:blipFill>
          <a:blip r:embed="rId2"/>
          <a:stretch>
            <a:fillRect/>
          </a:stretch>
        </p:blipFill>
        <p:spPr>
          <a:xfrm>
            <a:off x="3840498" y="2564160"/>
            <a:ext cx="3820885" cy="3820885"/>
          </a:xfrm>
          <a:prstGeom prst="rect">
            <a:avLst/>
          </a:prstGeom>
        </p:spPr>
      </p:pic>
    </p:spTree>
    <p:extLst>
      <p:ext uri="{BB962C8B-B14F-4D97-AF65-F5344CB8AC3E}">
        <p14:creationId xmlns:p14="http://schemas.microsoft.com/office/powerpoint/2010/main" val="37833146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Mini Speaker</a:t>
            </a:r>
            <a:endParaRPr kumimoji="1" lang="ja-JP" altLang="en-US" dirty="0"/>
          </a:p>
        </p:txBody>
      </p:sp>
      <p:sp>
        <p:nvSpPr>
          <p:cNvPr id="6" name="コンテンツ プレースホルダー 5"/>
          <p:cNvSpPr>
            <a:spLocks noGrp="1"/>
          </p:cNvSpPr>
          <p:nvPr>
            <p:ph idx="1"/>
          </p:nvPr>
        </p:nvSpPr>
        <p:spPr>
          <a:xfrm>
            <a:off x="838199" y="1690687"/>
            <a:ext cx="10515599" cy="4486275"/>
          </a:xfrm>
        </p:spPr>
        <p:txBody>
          <a:bodyPr/>
          <a:lstStyle/>
          <a:p>
            <a:r>
              <a:rPr lang="en-US" altLang="ja-JP" dirty="0"/>
              <a:t>Download the file: ‘</a:t>
            </a:r>
            <a:r>
              <a:rPr lang="en-US" altLang="ja-JP" dirty="0" err="1"/>
              <a:t>tone.zip</a:t>
            </a:r>
            <a:r>
              <a:rPr lang="en-US" altLang="ja-JP" dirty="0"/>
              <a:t>’ and extract the directory ‘tone’ and put it in your directory (there should be four files in the </a:t>
            </a:r>
            <a:r>
              <a:rPr lang="en-US" altLang="ja-JP" i="1" dirty="0"/>
              <a:t>tone</a:t>
            </a:r>
            <a:r>
              <a:rPr lang="en-US" altLang="ja-JP" dirty="0"/>
              <a:t> directory.</a:t>
            </a:r>
          </a:p>
        </p:txBody>
      </p:sp>
      <p:sp>
        <p:nvSpPr>
          <p:cNvPr id="7" name="正方形/長方形 6">
            <a:extLst>
              <a:ext uri="{FF2B5EF4-FFF2-40B4-BE49-F238E27FC236}">
                <a16:creationId xmlns:a16="http://schemas.microsoft.com/office/drawing/2014/main" id="{30F88811-46E0-9343-BF5B-F7326E5D68C2}"/>
              </a:ext>
            </a:extLst>
          </p:cNvPr>
          <p:cNvSpPr/>
          <p:nvPr/>
        </p:nvSpPr>
        <p:spPr>
          <a:xfrm>
            <a:off x="6725653" y="6268786"/>
            <a:ext cx="4628145"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en-US" altLang="ja-CN" sz="1050" dirty="0">
                <a:latin typeface="Courier New" panose="02070309020205020404" pitchFamily="49" charset="0"/>
                <a:cs typeface="Courier New" panose="02070309020205020404" pitchFamily="49" charset="0"/>
                <a:hlinkClick r:id="rId2"/>
              </a:rPr>
              <a:t>https://www.sparkfun.com/products/7950 </a:t>
            </a:r>
            <a:r>
              <a:rPr lang="en-US" altLang="ja-JP" sz="1050" dirty="0">
                <a:latin typeface="Courier New" panose="02070309020205020404" pitchFamily="49" charset="0"/>
                <a:cs typeface="Courier New" panose="02070309020205020404" pitchFamily="49" charset="0"/>
              </a:rPr>
              <a:t>CC-BY 2.0</a:t>
            </a:r>
            <a:endParaRPr lang="ja-JP" altLang="en-US" sz="1050" dirty="0">
              <a:latin typeface="Courier New" panose="02070309020205020404" pitchFamily="49" charset="0"/>
              <a:cs typeface="Courier New" panose="02070309020205020404" pitchFamily="49" charset="0"/>
            </a:endParaRPr>
          </a:p>
        </p:txBody>
      </p:sp>
      <p:pic>
        <p:nvPicPr>
          <p:cNvPr id="8" name="図 7" descr="スクリーンショット, 鳥 が含まれている画像&#10;&#10;自動的に生成された説明">
            <a:extLst>
              <a:ext uri="{FF2B5EF4-FFF2-40B4-BE49-F238E27FC236}">
                <a16:creationId xmlns:a16="http://schemas.microsoft.com/office/drawing/2014/main" id="{D36E9E7E-504D-2F47-A5E6-9F16B8A0849A}"/>
              </a:ext>
            </a:extLst>
          </p:cNvPr>
          <p:cNvPicPr>
            <a:picLocks noChangeAspect="1"/>
          </p:cNvPicPr>
          <p:nvPr/>
        </p:nvPicPr>
        <p:blipFill rotWithShape="1">
          <a:blip r:embed="rId3"/>
          <a:srcRect t="3895" r="1670" b="1"/>
          <a:stretch/>
        </p:blipFill>
        <p:spPr>
          <a:xfrm>
            <a:off x="1128194" y="3458939"/>
            <a:ext cx="2572518" cy="756732"/>
          </a:xfrm>
          <a:prstGeom prst="rect">
            <a:avLst/>
          </a:prstGeom>
        </p:spPr>
      </p:pic>
      <p:pic>
        <p:nvPicPr>
          <p:cNvPr id="10" name="図 9" descr="白いバックグラウンドのスクリーンショット&#10;&#10;自動的に生成された説明">
            <a:extLst>
              <a:ext uri="{FF2B5EF4-FFF2-40B4-BE49-F238E27FC236}">
                <a16:creationId xmlns:a16="http://schemas.microsoft.com/office/drawing/2014/main" id="{77B42320-8E38-0C4E-8D56-C699B31932E8}"/>
              </a:ext>
            </a:extLst>
          </p:cNvPr>
          <p:cNvPicPr>
            <a:picLocks noChangeAspect="1"/>
          </p:cNvPicPr>
          <p:nvPr/>
        </p:nvPicPr>
        <p:blipFill rotWithShape="1">
          <a:blip r:embed="rId4"/>
          <a:srcRect t="2482"/>
          <a:stretch/>
        </p:blipFill>
        <p:spPr>
          <a:xfrm>
            <a:off x="4071485" y="3458939"/>
            <a:ext cx="2476500" cy="1077476"/>
          </a:xfrm>
          <a:prstGeom prst="rect">
            <a:avLst/>
          </a:prstGeom>
        </p:spPr>
      </p:pic>
    </p:spTree>
    <p:extLst>
      <p:ext uri="{BB962C8B-B14F-4D97-AF65-F5344CB8AC3E}">
        <p14:creationId xmlns:p14="http://schemas.microsoft.com/office/powerpoint/2010/main" val="1310727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Mini Speaker</a:t>
            </a:r>
            <a:endParaRPr kumimoji="1" lang="ja-JP" altLang="en-US" dirty="0"/>
          </a:p>
        </p:txBody>
      </p:sp>
      <p:sp>
        <p:nvSpPr>
          <p:cNvPr id="6" name="コンテンツ プレースホルダー 5"/>
          <p:cNvSpPr>
            <a:spLocks noGrp="1"/>
          </p:cNvSpPr>
          <p:nvPr>
            <p:ph idx="1"/>
          </p:nvPr>
        </p:nvSpPr>
        <p:spPr>
          <a:xfrm>
            <a:off x="838199" y="1690687"/>
            <a:ext cx="10515599" cy="4486275"/>
          </a:xfrm>
        </p:spPr>
        <p:txBody>
          <a:bodyPr/>
          <a:lstStyle/>
          <a:p>
            <a:r>
              <a:rPr lang="en-US" altLang="ja-JP" dirty="0"/>
              <a:t>Download the file: ‘</a:t>
            </a:r>
            <a:r>
              <a:rPr lang="en-US" altLang="ja-JP" dirty="0" err="1"/>
              <a:t>tone.zip</a:t>
            </a:r>
            <a:r>
              <a:rPr lang="en-US" altLang="ja-JP" dirty="0"/>
              <a:t>’ and extract the directory ‘tone’ and put it in your directory (there should be four files in the </a:t>
            </a:r>
            <a:r>
              <a:rPr lang="en-US" altLang="ja-JP" i="1" dirty="0"/>
              <a:t>tone</a:t>
            </a:r>
            <a:r>
              <a:rPr lang="en-US" altLang="ja-JP" dirty="0"/>
              <a:t> directory.</a:t>
            </a:r>
          </a:p>
          <a:p>
            <a:r>
              <a:rPr lang="en-US" altLang="ja-JP" dirty="0"/>
              <a:t>This folder contains an ‘external object’ and then, it should shown up in the project explorer window of the IDE.</a:t>
            </a:r>
          </a:p>
        </p:txBody>
      </p:sp>
      <p:sp>
        <p:nvSpPr>
          <p:cNvPr id="7" name="正方形/長方形 6">
            <a:extLst>
              <a:ext uri="{FF2B5EF4-FFF2-40B4-BE49-F238E27FC236}">
                <a16:creationId xmlns:a16="http://schemas.microsoft.com/office/drawing/2014/main" id="{30F88811-46E0-9343-BF5B-F7326E5D68C2}"/>
              </a:ext>
            </a:extLst>
          </p:cNvPr>
          <p:cNvSpPr/>
          <p:nvPr/>
        </p:nvSpPr>
        <p:spPr>
          <a:xfrm>
            <a:off x="6725653" y="6268786"/>
            <a:ext cx="4628145"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en-US" altLang="ja-CN" sz="1050" dirty="0">
                <a:latin typeface="Courier New" panose="02070309020205020404" pitchFamily="49" charset="0"/>
                <a:cs typeface="Courier New" panose="02070309020205020404" pitchFamily="49" charset="0"/>
                <a:hlinkClick r:id="rId2"/>
              </a:rPr>
              <a:t>https://www.sparkfun.com/products/7950 </a:t>
            </a:r>
            <a:r>
              <a:rPr lang="en-US" altLang="ja-JP" sz="1050" dirty="0">
                <a:latin typeface="Courier New" panose="02070309020205020404" pitchFamily="49" charset="0"/>
                <a:cs typeface="Courier New" panose="02070309020205020404" pitchFamily="49" charset="0"/>
              </a:rPr>
              <a:t>CC-BY 2.0</a:t>
            </a:r>
            <a:endParaRPr lang="ja-JP" altLang="en-US" sz="1050" dirty="0">
              <a:latin typeface="Courier New" panose="02070309020205020404" pitchFamily="49" charset="0"/>
              <a:cs typeface="Courier New" panose="02070309020205020404" pitchFamily="49" charset="0"/>
            </a:endParaRPr>
          </a:p>
        </p:txBody>
      </p:sp>
      <p:pic>
        <p:nvPicPr>
          <p:cNvPr id="8" name="図 7" descr="スクリーンショット, 鳥 が含まれている画像&#10;&#10;自動的に生成された説明">
            <a:extLst>
              <a:ext uri="{FF2B5EF4-FFF2-40B4-BE49-F238E27FC236}">
                <a16:creationId xmlns:a16="http://schemas.microsoft.com/office/drawing/2014/main" id="{D36E9E7E-504D-2F47-A5E6-9F16B8A0849A}"/>
              </a:ext>
            </a:extLst>
          </p:cNvPr>
          <p:cNvPicPr>
            <a:picLocks noChangeAspect="1"/>
          </p:cNvPicPr>
          <p:nvPr/>
        </p:nvPicPr>
        <p:blipFill rotWithShape="1">
          <a:blip r:embed="rId3"/>
          <a:srcRect t="3895" r="1670" b="1"/>
          <a:stretch/>
        </p:blipFill>
        <p:spPr>
          <a:xfrm>
            <a:off x="1096220" y="4811157"/>
            <a:ext cx="2572518" cy="756732"/>
          </a:xfrm>
          <a:prstGeom prst="rect">
            <a:avLst/>
          </a:prstGeom>
        </p:spPr>
      </p:pic>
      <p:pic>
        <p:nvPicPr>
          <p:cNvPr id="10" name="図 9" descr="白いバックグラウンドのスクリーンショット&#10;&#10;自動的に生成された説明">
            <a:extLst>
              <a:ext uri="{FF2B5EF4-FFF2-40B4-BE49-F238E27FC236}">
                <a16:creationId xmlns:a16="http://schemas.microsoft.com/office/drawing/2014/main" id="{77B42320-8E38-0C4E-8D56-C699B31932E8}"/>
              </a:ext>
            </a:extLst>
          </p:cNvPr>
          <p:cNvPicPr>
            <a:picLocks noChangeAspect="1"/>
          </p:cNvPicPr>
          <p:nvPr/>
        </p:nvPicPr>
        <p:blipFill rotWithShape="1">
          <a:blip r:embed="rId4"/>
          <a:srcRect t="2482"/>
          <a:stretch/>
        </p:blipFill>
        <p:spPr>
          <a:xfrm>
            <a:off x="4114760" y="4723314"/>
            <a:ext cx="2476500" cy="1077476"/>
          </a:xfrm>
          <a:prstGeom prst="rect">
            <a:avLst/>
          </a:prstGeom>
        </p:spPr>
      </p:pic>
      <p:pic>
        <p:nvPicPr>
          <p:cNvPr id="4" name="図 3" descr="白いバックグラウンドのスクリーンショット&#10;&#10;自動的に生成された説明">
            <a:extLst>
              <a:ext uri="{FF2B5EF4-FFF2-40B4-BE49-F238E27FC236}">
                <a16:creationId xmlns:a16="http://schemas.microsoft.com/office/drawing/2014/main" id="{E103A69A-6CE9-5245-895D-0068EDBD877A}"/>
              </a:ext>
            </a:extLst>
          </p:cNvPr>
          <p:cNvPicPr>
            <a:picLocks noChangeAspect="1"/>
          </p:cNvPicPr>
          <p:nvPr/>
        </p:nvPicPr>
        <p:blipFill rotWithShape="1">
          <a:blip r:embed="rId5"/>
          <a:srcRect b="42259"/>
          <a:stretch/>
        </p:blipFill>
        <p:spPr>
          <a:xfrm>
            <a:off x="7969229" y="4646077"/>
            <a:ext cx="2006600" cy="1231950"/>
          </a:xfrm>
          <a:prstGeom prst="rect">
            <a:avLst/>
          </a:prstGeom>
        </p:spPr>
      </p:pic>
    </p:spTree>
    <p:extLst>
      <p:ext uri="{BB962C8B-B14F-4D97-AF65-F5344CB8AC3E}">
        <p14:creationId xmlns:p14="http://schemas.microsoft.com/office/powerpoint/2010/main" val="2120959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a:t>Tone Object</a:t>
            </a:r>
            <a:endParaRPr kumimoji="1" lang="ja-CN" altLang="en-US" dirty="0"/>
          </a:p>
        </p:txBody>
      </p:sp>
      <p:sp>
        <p:nvSpPr>
          <p:cNvPr id="3" name="コンテンツ プレースホルダー 2">
            <a:extLst>
              <a:ext uri="{FF2B5EF4-FFF2-40B4-BE49-F238E27FC236}">
                <a16:creationId xmlns:a16="http://schemas.microsoft.com/office/drawing/2014/main" id="{76D2E3D5-A0C0-6749-A0B5-11ACBC760953}"/>
              </a:ext>
            </a:extLst>
          </p:cNvPr>
          <p:cNvSpPr>
            <a:spLocks noGrp="1"/>
          </p:cNvSpPr>
          <p:nvPr>
            <p:ph idx="1"/>
          </p:nvPr>
        </p:nvSpPr>
        <p:spPr/>
        <p:txBody>
          <a:bodyPr>
            <a:normAutofit fontScale="62500" lnSpcReduction="20000"/>
          </a:bodyPr>
          <a:lstStyle/>
          <a:p>
            <a:endParaRPr lang="en-US" altLang="ja-CN" dirty="0"/>
          </a:p>
          <a:p>
            <a:endParaRPr lang="en-US" altLang="ja-CN" dirty="0"/>
          </a:p>
          <a:p>
            <a:endParaRPr lang="en-US" altLang="ja-CN" dirty="0"/>
          </a:p>
          <a:p>
            <a:r>
              <a:rPr lang="en-US" altLang="ja-CN" dirty="0"/>
              <a:t>Now you can use the tone object.</a:t>
            </a:r>
          </a:p>
          <a:p>
            <a:r>
              <a:rPr lang="en-US" altLang="ja-CN" dirty="0"/>
              <a:t>The tone object can take three arguments</a:t>
            </a:r>
          </a:p>
          <a:p>
            <a:pPr lvl="1"/>
            <a:r>
              <a:rPr kumimoji="1" lang="en-US" altLang="ja-CN" dirty="0"/>
              <a:t>First argument (required)</a:t>
            </a:r>
          </a:p>
          <a:p>
            <a:pPr lvl="2"/>
            <a:r>
              <a:rPr kumimoji="1" lang="en-US" altLang="ja-CN" dirty="0"/>
              <a:t>The pin no. you connected the mini speaker (the other pin of the mini speaker should go to the GND).</a:t>
            </a:r>
          </a:p>
          <a:p>
            <a:pPr lvl="1"/>
            <a:r>
              <a:rPr lang="en-US" altLang="ja-CN" dirty="0"/>
              <a:t>The second argument (optional)</a:t>
            </a:r>
          </a:p>
          <a:p>
            <a:pPr lvl="2"/>
            <a:r>
              <a:rPr lang="en-US" altLang="ja-CN" dirty="0"/>
              <a:t>The duration of the note in msec.</a:t>
            </a:r>
          </a:p>
          <a:p>
            <a:pPr lvl="2"/>
            <a:r>
              <a:rPr lang="en-US" altLang="ja-CN" dirty="0"/>
              <a:t>The default duration is 1000msec.</a:t>
            </a:r>
          </a:p>
          <a:p>
            <a:pPr lvl="2"/>
            <a:r>
              <a:rPr lang="en-US" altLang="ja-CN" dirty="0"/>
              <a:t>You can dynamically change the duration by passing an integer value at the middle inlet.</a:t>
            </a:r>
          </a:p>
          <a:p>
            <a:pPr lvl="1"/>
            <a:r>
              <a:rPr lang="en-US" altLang="ja-CN" dirty="0"/>
              <a:t>The third argument (optional)</a:t>
            </a:r>
          </a:p>
          <a:p>
            <a:pPr lvl="2"/>
            <a:r>
              <a:rPr lang="en-US" altLang="ja-CN" dirty="0"/>
              <a:t>The ratio between the sound and the rest in the given duration.</a:t>
            </a:r>
          </a:p>
          <a:p>
            <a:pPr lvl="2"/>
            <a:r>
              <a:rPr lang="en-US" altLang="ja-CN" dirty="0"/>
              <a:t>If the ratio is set to 0.7 and the duration is 1000 </a:t>
            </a:r>
            <a:r>
              <a:rPr lang="en-US" altLang="ja-CN" dirty="0" err="1"/>
              <a:t>msec</a:t>
            </a:r>
            <a:r>
              <a:rPr lang="en-US" altLang="ja-CN" dirty="0"/>
              <a:t>, the sound will be played for 700 </a:t>
            </a:r>
            <a:r>
              <a:rPr lang="en-US" altLang="ja-CN" dirty="0" err="1"/>
              <a:t>msec</a:t>
            </a:r>
            <a:r>
              <a:rPr lang="en-US" altLang="ja-CN" dirty="0"/>
              <a:t> and the rest that follows the sound will be 300 msec.</a:t>
            </a:r>
          </a:p>
          <a:p>
            <a:pPr lvl="2"/>
            <a:r>
              <a:rPr lang="en-US" altLang="ja-CN" dirty="0"/>
              <a:t>This parameter can be also dynamically changed by passing a float value to the right inlet.</a:t>
            </a:r>
          </a:p>
          <a:p>
            <a:pPr lvl="2"/>
            <a:endParaRPr lang="en-US" altLang="ja-CN" dirty="0"/>
          </a:p>
          <a:p>
            <a:pPr marL="457200" lvl="1" indent="0">
              <a:buNone/>
            </a:pPr>
            <a:endParaRPr kumimoji="1" lang="ja-CN" altLang="en-US"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94</a:t>
            </a:fld>
            <a:endParaRPr kumimoji="1" lang="ja-JP" altLang="en-US"/>
          </a:p>
        </p:txBody>
      </p:sp>
      <p:pic>
        <p:nvPicPr>
          <p:cNvPr id="6" name="図 5" descr="挿絵 が含まれている画像&#10;&#10;自動的に生成された説明">
            <a:extLst>
              <a:ext uri="{FF2B5EF4-FFF2-40B4-BE49-F238E27FC236}">
                <a16:creationId xmlns:a16="http://schemas.microsoft.com/office/drawing/2014/main" id="{0D0E0A30-EFF1-8143-A68B-81A955FE7733}"/>
              </a:ext>
            </a:extLst>
          </p:cNvPr>
          <p:cNvPicPr>
            <a:picLocks noChangeAspect="1"/>
          </p:cNvPicPr>
          <p:nvPr/>
        </p:nvPicPr>
        <p:blipFill>
          <a:blip r:embed="rId2"/>
          <a:stretch>
            <a:fillRect/>
          </a:stretch>
        </p:blipFill>
        <p:spPr>
          <a:xfrm>
            <a:off x="838200" y="1871345"/>
            <a:ext cx="5930900" cy="749300"/>
          </a:xfrm>
          <a:prstGeom prst="rect">
            <a:avLst/>
          </a:prstGeom>
        </p:spPr>
      </p:pic>
    </p:spTree>
    <p:extLst>
      <p:ext uri="{BB962C8B-B14F-4D97-AF65-F5344CB8AC3E}">
        <p14:creationId xmlns:p14="http://schemas.microsoft.com/office/powerpoint/2010/main" val="1979521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err="1"/>
              <a:t>Ardestan</a:t>
            </a:r>
            <a:r>
              <a:rPr lang="en-US" altLang="ja-CN" dirty="0"/>
              <a:t>: Example 06</a:t>
            </a:r>
            <a:endParaRPr kumimoji="1" lang="ja-CN" altLang="en-US" dirty="0"/>
          </a:p>
        </p:txBody>
      </p:sp>
      <p:sp>
        <p:nvSpPr>
          <p:cNvPr id="3" name="コンテンツ プレースホルダー 2">
            <a:extLst>
              <a:ext uri="{FF2B5EF4-FFF2-40B4-BE49-F238E27FC236}">
                <a16:creationId xmlns:a16="http://schemas.microsoft.com/office/drawing/2014/main" id="{76D2E3D5-A0C0-6749-A0B5-11ACBC760953}"/>
              </a:ext>
            </a:extLst>
          </p:cNvPr>
          <p:cNvSpPr>
            <a:spLocks noGrp="1"/>
          </p:cNvSpPr>
          <p:nvPr>
            <p:ph idx="1"/>
          </p:nvPr>
        </p:nvSpPr>
        <p:spPr>
          <a:xfrm>
            <a:off x="6412230" y="1825625"/>
            <a:ext cx="4941570" cy="4351338"/>
          </a:xfrm>
        </p:spPr>
        <p:txBody>
          <a:bodyPr>
            <a:normAutofit/>
          </a:bodyPr>
          <a:lstStyle/>
          <a:p>
            <a:r>
              <a:rPr lang="en-US" altLang="ja-CN" dirty="0"/>
              <a:t>Just try this simple example.</a:t>
            </a:r>
          </a:p>
          <a:p>
            <a:r>
              <a:rPr kumimoji="1" lang="en-US" altLang="ja-CN" dirty="0"/>
              <a:t>Connect </a:t>
            </a:r>
            <a:r>
              <a:rPr lang="en-US" altLang="ja-CN" dirty="0"/>
              <a:t>a mini piezo </a:t>
            </a:r>
            <a:r>
              <a:rPr kumimoji="1" lang="en-US" altLang="ja-CN" dirty="0"/>
              <a:t>speaker to the pin #8 and the GND.</a:t>
            </a:r>
            <a:endParaRPr kumimoji="1" lang="ja-CN" altLang="en-US"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95</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3E3257D1-B90D-064F-AB73-81E59DB969DC}"/>
              </a:ext>
            </a:extLst>
          </p:cNvPr>
          <p:cNvPicPr>
            <a:picLocks noChangeAspect="1"/>
          </p:cNvPicPr>
          <p:nvPr/>
        </p:nvPicPr>
        <p:blipFill>
          <a:blip r:embed="rId2"/>
          <a:stretch>
            <a:fillRect/>
          </a:stretch>
        </p:blipFill>
        <p:spPr>
          <a:xfrm>
            <a:off x="880112" y="1690688"/>
            <a:ext cx="4941570" cy="3391894"/>
          </a:xfrm>
          <a:prstGeom prst="rect">
            <a:avLst/>
          </a:prstGeom>
        </p:spPr>
      </p:pic>
      <p:pic>
        <p:nvPicPr>
          <p:cNvPr id="6" name="図 5" descr="電子機器, 回路 が含まれている画像&#10;&#10;自動的に生成された説明">
            <a:extLst>
              <a:ext uri="{FF2B5EF4-FFF2-40B4-BE49-F238E27FC236}">
                <a16:creationId xmlns:a16="http://schemas.microsoft.com/office/drawing/2014/main" id="{6F4F6BC0-FA2E-1547-8CB7-0910F570B03B}"/>
              </a:ext>
            </a:extLst>
          </p:cNvPr>
          <p:cNvPicPr>
            <a:picLocks noChangeAspect="1"/>
          </p:cNvPicPr>
          <p:nvPr/>
        </p:nvPicPr>
        <p:blipFill>
          <a:blip r:embed="rId3"/>
          <a:stretch>
            <a:fillRect/>
          </a:stretch>
        </p:blipFill>
        <p:spPr>
          <a:xfrm>
            <a:off x="6656069" y="3928094"/>
            <a:ext cx="2743201" cy="2564781"/>
          </a:xfrm>
          <a:prstGeom prst="rect">
            <a:avLst/>
          </a:prstGeom>
        </p:spPr>
      </p:pic>
    </p:spTree>
    <p:extLst>
      <p:ext uri="{BB962C8B-B14F-4D97-AF65-F5344CB8AC3E}">
        <p14:creationId xmlns:p14="http://schemas.microsoft.com/office/powerpoint/2010/main" val="922016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a:t>Trigger Object</a:t>
            </a:r>
            <a:endParaRPr kumimoji="1" lang="ja-CN" altLang="en-US" dirty="0"/>
          </a:p>
        </p:txBody>
      </p:sp>
      <p:sp>
        <p:nvSpPr>
          <p:cNvPr id="3" name="コンテンツ プレースホルダー 2">
            <a:extLst>
              <a:ext uri="{FF2B5EF4-FFF2-40B4-BE49-F238E27FC236}">
                <a16:creationId xmlns:a16="http://schemas.microsoft.com/office/drawing/2014/main" id="{76D2E3D5-A0C0-6749-A0B5-11ACBC760953}"/>
              </a:ext>
            </a:extLst>
          </p:cNvPr>
          <p:cNvSpPr>
            <a:spLocks noGrp="1"/>
          </p:cNvSpPr>
          <p:nvPr>
            <p:ph idx="1"/>
          </p:nvPr>
        </p:nvSpPr>
        <p:spPr>
          <a:xfrm>
            <a:off x="6412230" y="1825625"/>
            <a:ext cx="4941570" cy="4351338"/>
          </a:xfrm>
        </p:spPr>
        <p:txBody>
          <a:bodyPr>
            <a:normAutofit/>
          </a:bodyPr>
          <a:lstStyle/>
          <a:p>
            <a:r>
              <a:rPr lang="en-US" altLang="ja-CN" dirty="0"/>
              <a:t>What does the trigger object do?</a:t>
            </a:r>
          </a:p>
          <a:p>
            <a:endParaRPr lang="en-US" altLang="ja-CN" dirty="0"/>
          </a:p>
          <a:p>
            <a:endParaRPr lang="en-US" altLang="ja-CN" dirty="0"/>
          </a:p>
          <a:p>
            <a:endParaRPr kumimoji="1"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96</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3E3257D1-B90D-064F-AB73-81E59DB969DC}"/>
              </a:ext>
            </a:extLst>
          </p:cNvPr>
          <p:cNvPicPr>
            <a:picLocks noChangeAspect="1"/>
          </p:cNvPicPr>
          <p:nvPr/>
        </p:nvPicPr>
        <p:blipFill>
          <a:blip r:embed="rId2"/>
          <a:stretch>
            <a:fillRect/>
          </a:stretch>
        </p:blipFill>
        <p:spPr>
          <a:xfrm>
            <a:off x="880112" y="1690688"/>
            <a:ext cx="4941570" cy="3391894"/>
          </a:xfrm>
          <a:prstGeom prst="rect">
            <a:avLst/>
          </a:prstGeom>
        </p:spPr>
      </p:pic>
      <p:sp>
        <p:nvSpPr>
          <p:cNvPr id="8" name="円/楕円 7">
            <a:extLst>
              <a:ext uri="{FF2B5EF4-FFF2-40B4-BE49-F238E27FC236}">
                <a16:creationId xmlns:a16="http://schemas.microsoft.com/office/drawing/2014/main" id="{672DD1B9-B137-4046-93A4-1159D18F98CA}"/>
              </a:ext>
            </a:extLst>
          </p:cNvPr>
          <p:cNvSpPr/>
          <p:nvPr/>
        </p:nvSpPr>
        <p:spPr>
          <a:xfrm>
            <a:off x="838200" y="2308860"/>
            <a:ext cx="3139440" cy="761048"/>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75961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a:t>Trigger Object</a:t>
            </a:r>
            <a:endParaRPr kumimoji="1" lang="ja-CN" altLang="en-US"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97</a:t>
            </a:fld>
            <a:endParaRPr kumimoji="1" lang="ja-JP" altLang="en-US"/>
          </a:p>
        </p:txBody>
      </p:sp>
      <p:sp>
        <p:nvSpPr>
          <p:cNvPr id="6" name="コンテンツ プレースホルダー 5">
            <a:extLst>
              <a:ext uri="{FF2B5EF4-FFF2-40B4-BE49-F238E27FC236}">
                <a16:creationId xmlns:a16="http://schemas.microsoft.com/office/drawing/2014/main" id="{69B808BE-E31A-CA4C-B081-2517E51111AB}"/>
              </a:ext>
            </a:extLst>
          </p:cNvPr>
          <p:cNvSpPr>
            <a:spLocks noGrp="1"/>
          </p:cNvSpPr>
          <p:nvPr>
            <p:ph idx="1"/>
          </p:nvPr>
        </p:nvSpPr>
        <p:spPr>
          <a:xfrm>
            <a:off x="838200" y="2518913"/>
            <a:ext cx="10515600" cy="3658050"/>
          </a:xfrm>
        </p:spPr>
        <p:txBody>
          <a:bodyPr>
            <a:normAutofit fontScale="77500" lnSpcReduction="20000"/>
          </a:bodyPr>
          <a:lstStyle/>
          <a:p>
            <a:r>
              <a:rPr lang="en-US" altLang="ja-CN" dirty="0"/>
              <a:t>The trigger object can clarify the order of execution.</a:t>
            </a:r>
          </a:p>
          <a:p>
            <a:endParaRPr lang="en-US" altLang="ja-CN" dirty="0"/>
          </a:p>
          <a:p>
            <a:r>
              <a:rPr lang="en-US" altLang="ja-CN" dirty="0"/>
              <a:t>When it receives a message at its inlet, it output the incoming message from its outlet in the right to left order.</a:t>
            </a:r>
          </a:p>
          <a:p>
            <a:r>
              <a:rPr lang="en-US" altLang="ja-CN" dirty="0"/>
              <a:t>It can also convert the message according to the given argument(s).</a:t>
            </a:r>
          </a:p>
          <a:p>
            <a:pPr lvl="1"/>
            <a:r>
              <a:rPr lang="en-US" altLang="ja-CN" dirty="0"/>
              <a:t>At this point, simply use ‘a’ for the argument(s). It simply pass the input message through to the outlets.</a:t>
            </a:r>
          </a:p>
          <a:p>
            <a:pPr lvl="1"/>
            <a:r>
              <a:rPr lang="en-US" altLang="ja-CN" dirty="0"/>
              <a:t>See help for the other arguments.</a:t>
            </a:r>
          </a:p>
          <a:p>
            <a:r>
              <a:rPr lang="en-US" altLang="ja-CN" dirty="0"/>
              <a:t>The trigger object can have the max 8 outlets. The number of the outlets is the same as the number of the given arguments.</a:t>
            </a:r>
          </a:p>
          <a:p>
            <a:endParaRPr lang="en-US" altLang="ja-CN" dirty="0"/>
          </a:p>
          <a:p>
            <a:endParaRPr lang="en-US" altLang="ja-CN" dirty="0"/>
          </a:p>
          <a:p>
            <a:endParaRPr lang="en-US" altLang="ja-CN" dirty="0"/>
          </a:p>
          <a:p>
            <a:endParaRPr lang="ja-CN" altLang="en-US" dirty="0"/>
          </a:p>
        </p:txBody>
      </p:sp>
      <p:pic>
        <p:nvPicPr>
          <p:cNvPr id="7" name="図 6" descr="挿絵 が含まれている画像&#10;&#10;自動的に生成された説明">
            <a:extLst>
              <a:ext uri="{FF2B5EF4-FFF2-40B4-BE49-F238E27FC236}">
                <a16:creationId xmlns:a16="http://schemas.microsoft.com/office/drawing/2014/main" id="{50A9E519-C74A-8345-891A-6228761F3B2B}"/>
              </a:ext>
            </a:extLst>
          </p:cNvPr>
          <p:cNvPicPr>
            <a:picLocks noChangeAspect="1"/>
          </p:cNvPicPr>
          <p:nvPr/>
        </p:nvPicPr>
        <p:blipFill>
          <a:blip r:embed="rId2"/>
          <a:stretch>
            <a:fillRect/>
          </a:stretch>
        </p:blipFill>
        <p:spPr>
          <a:xfrm>
            <a:off x="838200" y="1788560"/>
            <a:ext cx="4751717" cy="632481"/>
          </a:xfrm>
          <a:prstGeom prst="rect">
            <a:avLst/>
          </a:prstGeom>
        </p:spPr>
      </p:pic>
    </p:spTree>
    <p:extLst>
      <p:ext uri="{BB962C8B-B14F-4D97-AF65-F5344CB8AC3E}">
        <p14:creationId xmlns:p14="http://schemas.microsoft.com/office/powerpoint/2010/main" val="27304242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a:t>Trigger Object</a:t>
            </a:r>
            <a:endParaRPr kumimoji="1" lang="ja-CN" altLang="en-US" dirty="0"/>
          </a:p>
        </p:txBody>
      </p:sp>
      <p:sp>
        <p:nvSpPr>
          <p:cNvPr id="3" name="コンテンツ プレースホルダー 2">
            <a:extLst>
              <a:ext uri="{FF2B5EF4-FFF2-40B4-BE49-F238E27FC236}">
                <a16:creationId xmlns:a16="http://schemas.microsoft.com/office/drawing/2014/main" id="{76D2E3D5-A0C0-6749-A0B5-11ACBC760953}"/>
              </a:ext>
            </a:extLst>
          </p:cNvPr>
          <p:cNvSpPr>
            <a:spLocks noGrp="1"/>
          </p:cNvSpPr>
          <p:nvPr>
            <p:ph idx="1"/>
          </p:nvPr>
        </p:nvSpPr>
        <p:spPr>
          <a:xfrm>
            <a:off x="6412230" y="1825625"/>
            <a:ext cx="4941570" cy="4351338"/>
          </a:xfrm>
        </p:spPr>
        <p:txBody>
          <a:bodyPr>
            <a:normAutofit fontScale="62500" lnSpcReduction="20000"/>
          </a:bodyPr>
          <a:lstStyle/>
          <a:p>
            <a:r>
              <a:rPr lang="en-US" altLang="ja-CN" dirty="0"/>
              <a:t>The trigger object can clarify the order of execution.</a:t>
            </a:r>
          </a:p>
          <a:p>
            <a:endParaRPr lang="en-US" altLang="ja-CN" dirty="0"/>
          </a:p>
          <a:p>
            <a:r>
              <a:rPr lang="en-US" altLang="ja-CN" dirty="0"/>
              <a:t>When it receives a message at its inlet, it output the incoming message from its outlet in the right to left order.</a:t>
            </a:r>
          </a:p>
          <a:p>
            <a:r>
              <a:rPr lang="en-US" altLang="ja-CN" dirty="0"/>
              <a:t>It can also convert the message according to the given argument(s).</a:t>
            </a:r>
          </a:p>
          <a:p>
            <a:pPr lvl="1"/>
            <a:r>
              <a:rPr lang="en-US" altLang="ja-CN" dirty="0"/>
              <a:t>At this point, simply use ‘a’ for the argument(s). It simply pass the input message through to the outlets.</a:t>
            </a:r>
          </a:p>
          <a:p>
            <a:pPr lvl="1"/>
            <a:r>
              <a:rPr lang="en-US" altLang="ja-CN" dirty="0"/>
              <a:t>See help for the other arguments.</a:t>
            </a:r>
          </a:p>
          <a:p>
            <a:r>
              <a:rPr lang="en-US" altLang="ja-CN" dirty="0"/>
              <a:t>The trigger object can have the max 8 outlets. The number of the outlets is the same as the number of the given arguments.</a:t>
            </a:r>
          </a:p>
          <a:p>
            <a:endParaRPr lang="en-US" altLang="ja-CN" dirty="0"/>
          </a:p>
          <a:p>
            <a:endParaRPr lang="en-US" altLang="ja-CN" dirty="0"/>
          </a:p>
          <a:p>
            <a:endParaRPr kumimoji="1"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98</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3E3257D1-B90D-064F-AB73-81E59DB969DC}"/>
              </a:ext>
            </a:extLst>
          </p:cNvPr>
          <p:cNvPicPr>
            <a:picLocks noChangeAspect="1"/>
          </p:cNvPicPr>
          <p:nvPr/>
        </p:nvPicPr>
        <p:blipFill>
          <a:blip r:embed="rId2"/>
          <a:stretch>
            <a:fillRect/>
          </a:stretch>
        </p:blipFill>
        <p:spPr>
          <a:xfrm>
            <a:off x="880112" y="1690688"/>
            <a:ext cx="4941570" cy="3391894"/>
          </a:xfrm>
          <a:prstGeom prst="rect">
            <a:avLst/>
          </a:prstGeom>
        </p:spPr>
      </p:pic>
    </p:spTree>
    <p:extLst>
      <p:ext uri="{BB962C8B-B14F-4D97-AF65-F5344CB8AC3E}">
        <p14:creationId xmlns:p14="http://schemas.microsoft.com/office/powerpoint/2010/main" val="17538992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0E32C-3ACA-344C-B948-9121A800B9DA}"/>
              </a:ext>
            </a:extLst>
          </p:cNvPr>
          <p:cNvSpPr>
            <a:spLocks noGrp="1"/>
          </p:cNvSpPr>
          <p:nvPr>
            <p:ph type="title"/>
          </p:nvPr>
        </p:nvSpPr>
        <p:spPr/>
        <p:txBody>
          <a:bodyPr/>
          <a:lstStyle/>
          <a:p>
            <a:r>
              <a:rPr lang="en-US" altLang="ja-CN" dirty="0"/>
              <a:t>Trigger Object</a:t>
            </a:r>
            <a:endParaRPr kumimoji="1" lang="ja-CN" altLang="en-US" dirty="0"/>
          </a:p>
        </p:txBody>
      </p:sp>
      <p:sp>
        <p:nvSpPr>
          <p:cNvPr id="3" name="コンテンツ プレースホルダー 2">
            <a:extLst>
              <a:ext uri="{FF2B5EF4-FFF2-40B4-BE49-F238E27FC236}">
                <a16:creationId xmlns:a16="http://schemas.microsoft.com/office/drawing/2014/main" id="{76D2E3D5-A0C0-6749-A0B5-11ACBC760953}"/>
              </a:ext>
            </a:extLst>
          </p:cNvPr>
          <p:cNvSpPr>
            <a:spLocks noGrp="1"/>
          </p:cNvSpPr>
          <p:nvPr>
            <p:ph idx="1"/>
          </p:nvPr>
        </p:nvSpPr>
        <p:spPr>
          <a:xfrm>
            <a:off x="6412230" y="1825625"/>
            <a:ext cx="4941570" cy="4351338"/>
          </a:xfrm>
        </p:spPr>
        <p:txBody>
          <a:bodyPr>
            <a:normAutofit/>
          </a:bodyPr>
          <a:lstStyle/>
          <a:p>
            <a:r>
              <a:rPr lang="en-US" altLang="ja-CN" dirty="0"/>
              <a:t>In the left patch, the trigger object first receives a symbol: </a:t>
            </a:r>
            <a:r>
              <a:rPr lang="en-US" altLang="ja-CN" i="1" dirty="0"/>
              <a:t>bang.</a:t>
            </a:r>
            <a:r>
              <a:rPr lang="en-US" altLang="ja-CN" dirty="0"/>
              <a:t> </a:t>
            </a:r>
            <a:endParaRPr kumimoji="1" lang="ja-CN" altLang="en-US" dirty="0"/>
          </a:p>
        </p:txBody>
      </p:sp>
      <p:sp>
        <p:nvSpPr>
          <p:cNvPr id="4" name="スライド番号プレースホルダー 3">
            <a:extLst>
              <a:ext uri="{FF2B5EF4-FFF2-40B4-BE49-F238E27FC236}">
                <a16:creationId xmlns:a16="http://schemas.microsoft.com/office/drawing/2014/main" id="{50B05A64-A276-1343-9AC1-E2E6318811EA}"/>
              </a:ext>
            </a:extLst>
          </p:cNvPr>
          <p:cNvSpPr>
            <a:spLocks noGrp="1"/>
          </p:cNvSpPr>
          <p:nvPr>
            <p:ph type="sldNum" sz="quarter" idx="12"/>
          </p:nvPr>
        </p:nvSpPr>
        <p:spPr/>
        <p:txBody>
          <a:bodyPr/>
          <a:lstStyle/>
          <a:p>
            <a:fld id="{D5DDEC14-9F2A-1C40-9F92-7E724392E266}" type="slidenum">
              <a:rPr kumimoji="1" lang="ja-JP" altLang="en-US" smtClean="0"/>
              <a:t>99</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3E3257D1-B90D-064F-AB73-81E59DB969DC}"/>
              </a:ext>
            </a:extLst>
          </p:cNvPr>
          <p:cNvPicPr>
            <a:picLocks noChangeAspect="1"/>
          </p:cNvPicPr>
          <p:nvPr/>
        </p:nvPicPr>
        <p:blipFill>
          <a:blip r:embed="rId2"/>
          <a:stretch>
            <a:fillRect/>
          </a:stretch>
        </p:blipFill>
        <p:spPr>
          <a:xfrm>
            <a:off x="880112" y="1690688"/>
            <a:ext cx="4941570" cy="3391894"/>
          </a:xfrm>
          <a:prstGeom prst="rect">
            <a:avLst/>
          </a:prstGeom>
        </p:spPr>
      </p:pic>
      <p:cxnSp>
        <p:nvCxnSpPr>
          <p:cNvPr id="11" name="直線矢印コネクタ 10">
            <a:extLst>
              <a:ext uri="{FF2B5EF4-FFF2-40B4-BE49-F238E27FC236}">
                <a16:creationId xmlns:a16="http://schemas.microsoft.com/office/drawing/2014/main" id="{51FD86B6-E7F8-A74D-9D64-36AF733559DC}"/>
              </a:ext>
            </a:extLst>
          </p:cNvPr>
          <p:cNvCxnSpPr>
            <a:cxnSpLocks/>
          </p:cNvCxnSpPr>
          <p:nvPr/>
        </p:nvCxnSpPr>
        <p:spPr>
          <a:xfrm>
            <a:off x="838200" y="2001738"/>
            <a:ext cx="0" cy="78279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EF6C8158-E684-B94D-A502-1B48A1BCEFCA}"/>
              </a:ext>
            </a:extLst>
          </p:cNvPr>
          <p:cNvSpPr/>
          <p:nvPr/>
        </p:nvSpPr>
        <p:spPr>
          <a:xfrm>
            <a:off x="102101" y="2165609"/>
            <a:ext cx="1120910" cy="369332"/>
          </a:xfrm>
          <a:prstGeom prst="rect">
            <a:avLst/>
          </a:prstGeom>
        </p:spPr>
        <p:txBody>
          <a:bodyPr wrap="square">
            <a:spAutoFit/>
          </a:bodyPr>
          <a:lstStyle/>
          <a:p>
            <a:r>
              <a:rPr lang="ja-JP" altLang="en-US">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51709201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7989</Words>
  <Application>Microsoft Macintosh PowerPoint</Application>
  <PresentationFormat>ワイド画面</PresentationFormat>
  <Paragraphs>1359</Paragraphs>
  <Slides>174</Slides>
  <Notes>6</Notes>
  <HiddenSlides>0</HiddenSlides>
  <MMClips>4</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174</vt:i4>
      </vt:variant>
    </vt:vector>
  </HeadingPairs>
  <TitlesOfParts>
    <vt:vector size="181" baseType="lpstr">
      <vt:lpstr>MS PMincho</vt:lpstr>
      <vt:lpstr>游ゴシック</vt:lpstr>
      <vt:lpstr>游ゴシック Light</vt:lpstr>
      <vt:lpstr>Arial</vt:lpstr>
      <vt:lpstr>Calibri</vt:lpstr>
      <vt:lpstr>Courier New</vt:lpstr>
      <vt:lpstr>Office テーマ</vt:lpstr>
      <vt:lpstr>Introductory Interaction Design</vt:lpstr>
      <vt:lpstr>Contact: Lecturer</vt:lpstr>
      <vt:lpstr>Contact: Teaching Assistant</vt:lpstr>
      <vt:lpstr>Course Outline</vt:lpstr>
      <vt:lpstr>Grading</vt:lpstr>
      <vt:lpstr>Midterm Project: Interactive Busy Board</vt:lpstr>
      <vt:lpstr>Final Project: Useless Inventions  (無駄作り; 無用發明）</vt:lpstr>
      <vt:lpstr>無用發明: Marina Fujiwara</vt:lpstr>
      <vt:lpstr>Writing Assignment #1</vt:lpstr>
      <vt:lpstr>Midterm Project Proposal #1 (part of your midterm grade)</vt:lpstr>
      <vt:lpstr>Midterm Project Proposal #1 (part of your midterm grade)</vt:lpstr>
      <vt:lpstr>What do we use for this project?</vt:lpstr>
      <vt:lpstr>Good News</vt:lpstr>
      <vt:lpstr>The Ardestan Visual Programming language</vt:lpstr>
      <vt:lpstr>Download and Installation </vt:lpstr>
      <vt:lpstr>Session 1: Introduction to Ardestan and Digital Input/Output</vt:lpstr>
      <vt:lpstr>What We Learn Today</vt:lpstr>
      <vt:lpstr>Session 1.1:  Introduction to  the Ardestan Visual Programming Language</vt:lpstr>
      <vt:lpstr>How to Program an Arduino in Ardestan</vt:lpstr>
      <vt:lpstr>Ardestan IDE</vt:lpstr>
      <vt:lpstr>Create Your First Project</vt:lpstr>
      <vt:lpstr>Create Your First Program File</vt:lpstr>
      <vt:lpstr>Object Box</vt:lpstr>
      <vt:lpstr>Object Box</vt:lpstr>
      <vt:lpstr>Inlet</vt:lpstr>
      <vt:lpstr>Outlet</vt:lpstr>
      <vt:lpstr>Example 01</vt:lpstr>
      <vt:lpstr>Save Your First Program</vt:lpstr>
      <vt:lpstr>Select Connected Board</vt:lpstr>
      <vt:lpstr>Select Connected Board</vt:lpstr>
      <vt:lpstr>Build and Upload</vt:lpstr>
      <vt:lpstr>Try Example 01</vt:lpstr>
      <vt:lpstr>How Example 01 works</vt:lpstr>
      <vt:lpstr>Ardestan Objects</vt:lpstr>
      <vt:lpstr>Argument</vt:lpstr>
      <vt:lpstr>Loadbang Object</vt:lpstr>
      <vt:lpstr>Symbol Object</vt:lpstr>
      <vt:lpstr>Dout Object</vt:lpstr>
      <vt:lpstr>Dout Object</vt:lpstr>
      <vt:lpstr>Message-passing</vt:lpstr>
      <vt:lpstr>Message-passing</vt:lpstr>
      <vt:lpstr>Message-passing</vt:lpstr>
      <vt:lpstr>How to Open Your Project</vt:lpstr>
      <vt:lpstr>How to Open You File</vt:lpstr>
      <vt:lpstr>Help Patch</vt:lpstr>
      <vt:lpstr>Message Types</vt:lpstr>
      <vt:lpstr>Turning the on-board LED off</vt:lpstr>
      <vt:lpstr>Ardestan: Example 02</vt:lpstr>
      <vt:lpstr>Depth-first Message-passing</vt:lpstr>
      <vt:lpstr>Ardestan: Example 02</vt:lpstr>
      <vt:lpstr>Depth-first Message-passing</vt:lpstr>
      <vt:lpstr>Depth-first Message-passing</vt:lpstr>
      <vt:lpstr>Depth-first Message-passing</vt:lpstr>
      <vt:lpstr>Depth-first Message-passing</vt:lpstr>
      <vt:lpstr>Depth-first Message-passing</vt:lpstr>
      <vt:lpstr>Hot and Cold Inlets</vt:lpstr>
      <vt:lpstr>Hot and Cold inlets</vt:lpstr>
      <vt:lpstr>What We Learned So Far</vt:lpstr>
      <vt:lpstr>Session 1.2:  Timing Objects</vt:lpstr>
      <vt:lpstr>Delay Object</vt:lpstr>
      <vt:lpstr>Exercise 01</vt:lpstr>
      <vt:lpstr>Ardestan: Example 03</vt:lpstr>
      <vt:lpstr>Metro Object</vt:lpstr>
      <vt:lpstr>Exercise 02</vt:lpstr>
      <vt:lpstr>Ardestan: Example 04</vt:lpstr>
      <vt:lpstr>What We Learned So Far</vt:lpstr>
      <vt:lpstr>Session 1.3:  Digital Output</vt:lpstr>
      <vt:lpstr>Blinking a LED</vt:lpstr>
      <vt:lpstr>OHM’s LAW</vt:lpstr>
      <vt:lpstr>OHM’s LAW</vt:lpstr>
      <vt:lpstr>OHM’s LAW</vt:lpstr>
      <vt:lpstr>OHM’s LAW</vt:lpstr>
      <vt:lpstr>Resistor</vt:lpstr>
      <vt:lpstr>Resistor</vt:lpstr>
      <vt:lpstr>Breadboard</vt:lpstr>
      <vt:lpstr>Breadboard</vt:lpstr>
      <vt:lpstr>Breadboard</vt:lpstr>
      <vt:lpstr>LED</vt:lpstr>
      <vt:lpstr>LED</vt:lpstr>
      <vt:lpstr>PowerPoint プレゼンテーション</vt:lpstr>
      <vt:lpstr>V</vt:lpstr>
      <vt:lpstr>LED</vt:lpstr>
      <vt:lpstr>LED</vt:lpstr>
      <vt:lpstr>LED</vt:lpstr>
      <vt:lpstr>Digital output</vt:lpstr>
      <vt:lpstr>Exercise 03 </vt:lpstr>
      <vt:lpstr>Exercise 04</vt:lpstr>
      <vt:lpstr>Ardestan: Example 05</vt:lpstr>
      <vt:lpstr>Vibration Motor</vt:lpstr>
      <vt:lpstr>What We Learned So Far</vt:lpstr>
      <vt:lpstr>Mini Speaker</vt:lpstr>
      <vt:lpstr>Mini Speaker</vt:lpstr>
      <vt:lpstr>Mini Speaker</vt:lpstr>
      <vt:lpstr>Tone Object</vt:lpstr>
      <vt:lpstr>Ardestan: Example 06</vt:lpstr>
      <vt:lpstr>Trigger Object</vt:lpstr>
      <vt:lpstr>Trigger Object</vt:lpstr>
      <vt:lpstr>Trigger Object</vt:lpstr>
      <vt:lpstr>Trigger Object</vt:lpstr>
      <vt:lpstr>Trigger Object</vt:lpstr>
      <vt:lpstr>Trigger Object</vt:lpstr>
      <vt:lpstr>Trigger Object</vt:lpstr>
      <vt:lpstr>Trigger Object</vt:lpstr>
      <vt:lpstr>Gate Object</vt:lpstr>
      <vt:lpstr>Ardestan: Example 07</vt:lpstr>
      <vt:lpstr>Ardestan: Example 08</vt:lpstr>
      <vt:lpstr>Arithmetic Operator</vt:lpstr>
      <vt:lpstr>Relational Operator</vt:lpstr>
      <vt:lpstr>Logical Operator</vt:lpstr>
      <vt:lpstr>Select Object</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How to Implement a Counter</vt:lpstr>
      <vt:lpstr>What We Learned So Far</vt:lpstr>
      <vt:lpstr>Session 1.4:  Serial Monitor</vt:lpstr>
      <vt:lpstr>Serial Monitor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What We Learned So Far</vt:lpstr>
      <vt:lpstr>Session 1.5:  Digital Input</vt:lpstr>
      <vt:lpstr>Digital Input</vt:lpstr>
      <vt:lpstr>Ardestan: Example 10</vt:lpstr>
      <vt:lpstr>Toggle Object</vt:lpstr>
      <vt:lpstr>Exercise 05 </vt:lpstr>
      <vt:lpstr>Ardestan: Example 11</vt:lpstr>
      <vt:lpstr>Pull-up resistor</vt:lpstr>
      <vt:lpstr>Pull-up resistor</vt:lpstr>
      <vt:lpstr>Pull-up resistor</vt:lpstr>
      <vt:lpstr>Pull-up resistor</vt:lpstr>
      <vt:lpstr>Pull-up resistor</vt:lpstr>
      <vt:lpstr>Pull-up resistor</vt:lpstr>
      <vt:lpstr>Pull-up resistor</vt:lpstr>
      <vt:lpstr>Pull-up resistor</vt:lpstr>
      <vt:lpstr>Pull-up resistor</vt:lpstr>
      <vt:lpstr>Pull-up resistor</vt:lpstr>
      <vt:lpstr>Chatter (Contact Bounce)</vt:lpstr>
      <vt:lpstr>Chatter (Contact Bounce)</vt:lpstr>
      <vt:lpstr>Spigot Object</vt:lpstr>
      <vt:lpstr>Ardestan: Example 12</vt:lpstr>
      <vt:lpstr>Neglecting Contact Bounces</vt:lpstr>
      <vt:lpstr>Neglecting Contact Bounces</vt:lpstr>
      <vt:lpstr>Neglecting Contact Bounces</vt:lpstr>
      <vt:lpstr>Neglecting Contact Bounces</vt:lpstr>
      <vt:lpstr>Neglecting Contact Bounces</vt:lpstr>
      <vt:lpstr>Exercise 06 </vt:lpstr>
      <vt:lpstr>What We Learned Today</vt:lpstr>
      <vt:lpstr>Writing Assignment #1</vt:lpstr>
      <vt:lpstr>Midterm Project Proposal #1 (part of your midterm grade)</vt:lpstr>
      <vt:lpstr>Midterm Project Proposal #1 (part of your midterm grade)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Introductory Interaction Design</dc:title>
  <dc:creator>Hiroki NISHINO</dc:creator>
  <cp:lastModifiedBy>Hiroki NISHINO</cp:lastModifiedBy>
  <cp:revision>5</cp:revision>
  <dcterms:created xsi:type="dcterms:W3CDTF">2020-08-03T20:05:13Z</dcterms:created>
  <dcterms:modified xsi:type="dcterms:W3CDTF">2020-08-06T10:00:33Z</dcterms:modified>
</cp:coreProperties>
</file>